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Masters/slideMaster5.xml" ContentType="application/vnd.openxmlformats-officedocument.presentationml.slideMaster+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9" r:id="rId3"/>
    <p:sldMasterId id="2147483712" r:id="rId4"/>
    <p:sldMasterId id="2147483737" r:id="rId5"/>
  </p:sldMasterIdLst>
  <p:notesMasterIdLst>
    <p:notesMasterId r:id="rId33"/>
  </p:notesMasterIdLst>
  <p:sldIdLst>
    <p:sldId id="256" r:id="rId6"/>
    <p:sldId id="270" r:id="rId7"/>
    <p:sldId id="273" r:id="rId8"/>
    <p:sldId id="274" r:id="rId9"/>
    <p:sldId id="282" r:id="rId10"/>
    <p:sldId id="258" r:id="rId11"/>
    <p:sldId id="257" r:id="rId12"/>
    <p:sldId id="275" r:id="rId13"/>
    <p:sldId id="276" r:id="rId14"/>
    <p:sldId id="280" r:id="rId15"/>
    <p:sldId id="259" r:id="rId16"/>
    <p:sldId id="296" r:id="rId17"/>
    <p:sldId id="278" r:id="rId18"/>
    <p:sldId id="290" r:id="rId19"/>
    <p:sldId id="291" r:id="rId20"/>
    <p:sldId id="260" r:id="rId21"/>
    <p:sldId id="261" r:id="rId22"/>
    <p:sldId id="262" r:id="rId23"/>
    <p:sldId id="292" r:id="rId24"/>
    <p:sldId id="293" r:id="rId25"/>
    <p:sldId id="294" r:id="rId26"/>
    <p:sldId id="295" r:id="rId27"/>
    <p:sldId id="297" r:id="rId28"/>
    <p:sldId id="268" r:id="rId29"/>
    <p:sldId id="288" r:id="rId30"/>
    <p:sldId id="289" r:id="rId31"/>
    <p:sldId id="298"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16C4A2-E743-4E7D-9601-05B4D39CD6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D7857C9-64A3-4D34-82B1-95F188E59E82}" type="pres">
      <dgm:prSet presAssocID="{EB16C4A2-E743-4E7D-9601-05B4D39CD6D3}" presName="linear" presStyleCnt="0">
        <dgm:presLayoutVars>
          <dgm:animLvl val="lvl"/>
          <dgm:resizeHandles val="exact"/>
        </dgm:presLayoutVars>
      </dgm:prSet>
      <dgm:spPr/>
      <dgm:t>
        <a:bodyPr/>
        <a:lstStyle/>
        <a:p>
          <a:endParaRPr lang="tr-TR"/>
        </a:p>
      </dgm:t>
    </dgm:pt>
  </dgm:ptLst>
  <dgm:cxnLst>
    <dgm:cxn modelId="{7CBF90B2-4964-4889-AFE7-C18AA23E2C12}" type="presOf" srcId="{EB16C4A2-E743-4E7D-9601-05B4D39CD6D3}" destId="{7D7857C9-64A3-4D34-82B1-95F188E59E8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298F27-9C39-4100-B00D-3C3921BD0F55}"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C11C4873-1725-4808-8F14-95BBA9597A13}">
      <dgm:prSet custT="1">
        <dgm:style>
          <a:lnRef idx="1">
            <a:schemeClr val="accent4"/>
          </a:lnRef>
          <a:fillRef idx="2">
            <a:schemeClr val="accent4"/>
          </a:fillRef>
          <a:effectRef idx="1">
            <a:schemeClr val="accent4"/>
          </a:effectRef>
          <a:fontRef idx="minor">
            <a:schemeClr val="dk1"/>
          </a:fontRef>
        </dgm:style>
      </dgm:prSet>
      <dgm:spPr>
        <a:solidFill>
          <a:schemeClr val="bg1"/>
        </a:solidFill>
        <a:ln>
          <a:noFill/>
        </a:ln>
      </dgm:spPr>
      <dgm:t>
        <a:bodyPr/>
        <a:lstStyle/>
        <a:p>
          <a:pPr algn="ctr" rtl="0"/>
          <a:r>
            <a:rPr lang="tr-TR" sz="4400" b="1" dirty="0" smtClean="0">
              <a:solidFill>
                <a:srgbClr val="C00000"/>
              </a:solidFill>
              <a:latin typeface="Bradley Hand ITC" panose="03070402050302030203" pitchFamily="66" charset="0"/>
            </a:rPr>
            <a:t>ZORBALIK</a:t>
          </a:r>
          <a:endParaRPr lang="tr-TR" sz="4800" dirty="0">
            <a:solidFill>
              <a:srgbClr val="C00000"/>
            </a:solidFill>
            <a:latin typeface="Bradley Hand ITC" panose="03070402050302030203" pitchFamily="66" charset="0"/>
          </a:endParaRPr>
        </a:p>
      </dgm:t>
    </dgm:pt>
    <dgm:pt modelId="{31CFDCC8-ADF5-486F-A9DF-9CB3F3E20930}" type="parTrans" cxnId="{0A166BD3-20E3-459E-ADC4-5E10C96CB27A}">
      <dgm:prSet/>
      <dgm:spPr/>
      <dgm:t>
        <a:bodyPr/>
        <a:lstStyle/>
        <a:p>
          <a:endParaRPr lang="tr-TR"/>
        </a:p>
      </dgm:t>
    </dgm:pt>
    <dgm:pt modelId="{15D36473-17E6-48C5-A182-DEB3328192C6}" type="sibTrans" cxnId="{0A166BD3-20E3-459E-ADC4-5E10C96CB27A}">
      <dgm:prSet/>
      <dgm:spPr/>
      <dgm:t>
        <a:bodyPr/>
        <a:lstStyle/>
        <a:p>
          <a:endParaRPr lang="tr-TR"/>
        </a:p>
      </dgm:t>
    </dgm:pt>
    <dgm:pt modelId="{102C2649-3B61-4BB3-B250-8846FF27115E}" type="pres">
      <dgm:prSet presAssocID="{7C298F27-9C39-4100-B00D-3C3921BD0F55}" presName="linear" presStyleCnt="0">
        <dgm:presLayoutVars>
          <dgm:animLvl val="lvl"/>
          <dgm:resizeHandles val="exact"/>
        </dgm:presLayoutVars>
      </dgm:prSet>
      <dgm:spPr/>
      <dgm:t>
        <a:bodyPr/>
        <a:lstStyle/>
        <a:p>
          <a:endParaRPr lang="tr-TR"/>
        </a:p>
      </dgm:t>
    </dgm:pt>
    <dgm:pt modelId="{B7D9DDAD-C971-4E6C-A76F-6E6564F32842}" type="pres">
      <dgm:prSet presAssocID="{C11C4873-1725-4808-8F14-95BBA9597A13}" presName="parentText" presStyleLbl="node1" presStyleIdx="0" presStyleCnt="1" custLinFactNeighborX="654" custLinFactNeighborY="424">
        <dgm:presLayoutVars>
          <dgm:chMax val="0"/>
          <dgm:bulletEnabled val="1"/>
        </dgm:presLayoutVars>
      </dgm:prSet>
      <dgm:spPr/>
      <dgm:t>
        <a:bodyPr/>
        <a:lstStyle/>
        <a:p>
          <a:endParaRPr lang="tr-TR"/>
        </a:p>
      </dgm:t>
    </dgm:pt>
  </dgm:ptLst>
  <dgm:cxnLst>
    <dgm:cxn modelId="{0A166BD3-20E3-459E-ADC4-5E10C96CB27A}" srcId="{7C298F27-9C39-4100-B00D-3C3921BD0F55}" destId="{C11C4873-1725-4808-8F14-95BBA9597A13}" srcOrd="0" destOrd="0" parTransId="{31CFDCC8-ADF5-486F-A9DF-9CB3F3E20930}" sibTransId="{15D36473-17E6-48C5-A182-DEB3328192C6}"/>
    <dgm:cxn modelId="{40AAC34C-9384-4548-B065-34DB6F5394C9}" type="presOf" srcId="{C11C4873-1725-4808-8F14-95BBA9597A13}" destId="{B7D9DDAD-C971-4E6C-A76F-6E6564F32842}" srcOrd="0" destOrd="0" presId="urn:microsoft.com/office/officeart/2005/8/layout/vList2"/>
    <dgm:cxn modelId="{55E09B50-DD0C-4996-A137-12C4A767DCC2}" type="presOf" srcId="{7C298F27-9C39-4100-B00D-3C3921BD0F55}" destId="{102C2649-3B61-4BB3-B250-8846FF27115E}" srcOrd="0" destOrd="0" presId="urn:microsoft.com/office/officeart/2005/8/layout/vList2"/>
    <dgm:cxn modelId="{CCF6E721-06B8-4CD3-BAAF-36D863A5B924}" type="presParOf" srcId="{102C2649-3B61-4BB3-B250-8846FF27115E}" destId="{B7D9DDAD-C971-4E6C-A76F-6E6564F3284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89F5EF-65EA-4797-866F-F9232A2431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FE8326D5-EDDC-4D7A-866D-427E614D1104}">
      <dgm:prSet custT="1">
        <dgm:style>
          <a:lnRef idx="1">
            <a:schemeClr val="accent5"/>
          </a:lnRef>
          <a:fillRef idx="2">
            <a:schemeClr val="accent5"/>
          </a:fillRef>
          <a:effectRef idx="1">
            <a:schemeClr val="accent5"/>
          </a:effectRef>
          <a:fontRef idx="minor">
            <a:schemeClr val="dk1"/>
          </a:fontRef>
        </dgm:style>
      </dgm:prSet>
      <dgm:spPr>
        <a:solidFill>
          <a:schemeClr val="bg1"/>
        </a:solidFill>
        <a:ln>
          <a:noFill/>
        </a:ln>
      </dgm:spPr>
      <dgm:t>
        <a:bodyPr/>
        <a:lstStyle/>
        <a:p>
          <a:pPr algn="ctr" rtl="0"/>
          <a:r>
            <a:rPr lang="tr-TR" sz="2800" b="1" dirty="0" smtClean="0">
              <a:solidFill>
                <a:srgbClr val="002060"/>
              </a:solidFill>
              <a:latin typeface="Bradley Hand ITC" panose="03070402050302030203" pitchFamily="66" charset="0"/>
            </a:rPr>
            <a:t>Saldırganlığın bir alt türü olan Zorbalık, güç eşitliğinin olmadığı, süreklilik gösteren zarar verici veya rahatsız edici saldırgan davranışları tanımlamak üzere kullanılır. </a:t>
          </a:r>
          <a:endParaRPr lang="tr-TR" sz="2800" b="1" dirty="0">
            <a:solidFill>
              <a:srgbClr val="002060"/>
            </a:solidFill>
            <a:latin typeface="Bradley Hand ITC" panose="03070402050302030203" pitchFamily="66" charset="0"/>
          </a:endParaRPr>
        </a:p>
      </dgm:t>
    </dgm:pt>
    <dgm:pt modelId="{5489F29D-36FE-4578-9B34-E601EA39A308}" type="parTrans" cxnId="{86649C90-F469-4B96-BD6C-A2948133488F}">
      <dgm:prSet/>
      <dgm:spPr/>
      <dgm:t>
        <a:bodyPr/>
        <a:lstStyle/>
        <a:p>
          <a:endParaRPr lang="tr-TR"/>
        </a:p>
      </dgm:t>
    </dgm:pt>
    <dgm:pt modelId="{ED90C38A-BC68-42CC-AFB4-F9DAB394041D}" type="sibTrans" cxnId="{86649C90-F469-4B96-BD6C-A2948133488F}">
      <dgm:prSet/>
      <dgm:spPr/>
      <dgm:t>
        <a:bodyPr/>
        <a:lstStyle/>
        <a:p>
          <a:endParaRPr lang="tr-TR"/>
        </a:p>
      </dgm:t>
    </dgm:pt>
    <dgm:pt modelId="{2C5934BB-CCA1-47C5-A146-1D493D773D36}" type="pres">
      <dgm:prSet presAssocID="{3B89F5EF-65EA-4797-866F-F9232A243145}" presName="linear" presStyleCnt="0">
        <dgm:presLayoutVars>
          <dgm:animLvl val="lvl"/>
          <dgm:resizeHandles val="exact"/>
        </dgm:presLayoutVars>
      </dgm:prSet>
      <dgm:spPr/>
      <dgm:t>
        <a:bodyPr/>
        <a:lstStyle/>
        <a:p>
          <a:endParaRPr lang="tr-TR"/>
        </a:p>
      </dgm:t>
    </dgm:pt>
    <dgm:pt modelId="{17926605-7FFD-4248-ADE8-C021D6F98FEF}" type="pres">
      <dgm:prSet presAssocID="{FE8326D5-EDDC-4D7A-866D-427E614D1104}" presName="parentText" presStyleLbl="node1" presStyleIdx="0" presStyleCnt="1" custLinFactNeighborX="384" custLinFactNeighborY="-2065">
        <dgm:presLayoutVars>
          <dgm:chMax val="0"/>
          <dgm:bulletEnabled val="1"/>
        </dgm:presLayoutVars>
      </dgm:prSet>
      <dgm:spPr/>
      <dgm:t>
        <a:bodyPr/>
        <a:lstStyle/>
        <a:p>
          <a:endParaRPr lang="tr-TR"/>
        </a:p>
      </dgm:t>
    </dgm:pt>
  </dgm:ptLst>
  <dgm:cxnLst>
    <dgm:cxn modelId="{86649C90-F469-4B96-BD6C-A2948133488F}" srcId="{3B89F5EF-65EA-4797-866F-F9232A243145}" destId="{FE8326D5-EDDC-4D7A-866D-427E614D1104}" srcOrd="0" destOrd="0" parTransId="{5489F29D-36FE-4578-9B34-E601EA39A308}" sibTransId="{ED90C38A-BC68-42CC-AFB4-F9DAB394041D}"/>
    <dgm:cxn modelId="{856D120E-7D61-4851-9FCC-5EA6C709431D}" type="presOf" srcId="{3B89F5EF-65EA-4797-866F-F9232A243145}" destId="{2C5934BB-CCA1-47C5-A146-1D493D773D36}" srcOrd="0" destOrd="0" presId="urn:microsoft.com/office/officeart/2005/8/layout/vList2"/>
    <dgm:cxn modelId="{49AF77AA-B58F-44D8-9939-B81C2A0E9E37}" type="presOf" srcId="{FE8326D5-EDDC-4D7A-866D-427E614D1104}" destId="{17926605-7FFD-4248-ADE8-C021D6F98FEF}" srcOrd="0" destOrd="0" presId="urn:microsoft.com/office/officeart/2005/8/layout/vList2"/>
    <dgm:cxn modelId="{7C3EAF32-7547-4521-A61D-42E43A059A51}" type="presParOf" srcId="{2C5934BB-CCA1-47C5-A146-1D493D773D36}" destId="{17926605-7FFD-4248-ADE8-C021D6F98FE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9B1533-1172-4554-B3C7-7F63AB0058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8A8557F-1EB8-4C0A-9F50-FDFEFCC478B2}">
      <dgm:prSet custT="1">
        <dgm:style>
          <a:lnRef idx="1">
            <a:schemeClr val="accent2"/>
          </a:lnRef>
          <a:fillRef idx="2">
            <a:schemeClr val="accent2"/>
          </a:fillRef>
          <a:effectRef idx="1">
            <a:schemeClr val="accent2"/>
          </a:effectRef>
          <a:fontRef idx="minor">
            <a:schemeClr val="dk1"/>
          </a:fontRef>
        </dgm:style>
      </dgm:prSet>
      <dgm:spPr>
        <a:solidFill>
          <a:schemeClr val="bg1"/>
        </a:solidFill>
        <a:ln>
          <a:noFill/>
        </a:ln>
      </dgm:spPr>
      <dgm:t>
        <a:bodyPr/>
        <a:lstStyle/>
        <a:p>
          <a:pPr algn="ctr" rtl="0"/>
          <a:r>
            <a:rPr lang="en-GB" sz="3600" b="1" dirty="0" err="1" smtClean="0">
              <a:solidFill>
                <a:srgbClr val="C00000"/>
              </a:solidFill>
              <a:latin typeface="Bradley Hand ITC" panose="03070402050302030203" pitchFamily="66" charset="0"/>
            </a:rPr>
            <a:t>Akran</a:t>
          </a:r>
          <a:r>
            <a:rPr lang="en-GB" sz="3600" b="1" dirty="0" smtClean="0">
              <a:solidFill>
                <a:srgbClr val="C00000"/>
              </a:solidFill>
              <a:latin typeface="Bradley Hand ITC" panose="03070402050302030203" pitchFamily="66" charset="0"/>
            </a:rPr>
            <a:t> Zorbalığı </a:t>
          </a:r>
          <a:endParaRPr lang="tr-TR" sz="3600" b="1" dirty="0">
            <a:solidFill>
              <a:srgbClr val="C00000"/>
            </a:solidFill>
            <a:latin typeface="Bradley Hand ITC" panose="03070402050302030203" pitchFamily="66" charset="0"/>
          </a:endParaRPr>
        </a:p>
      </dgm:t>
    </dgm:pt>
    <dgm:pt modelId="{F71DFEEC-D062-4ACA-9F10-8DA6547583A4}" type="parTrans" cxnId="{0D187A93-6F9B-4765-B36C-F5FC1F888222}">
      <dgm:prSet/>
      <dgm:spPr/>
      <dgm:t>
        <a:bodyPr/>
        <a:lstStyle/>
        <a:p>
          <a:endParaRPr lang="tr-TR"/>
        </a:p>
      </dgm:t>
    </dgm:pt>
    <dgm:pt modelId="{4B3A5DBF-6615-42F3-AA99-216191D28DEE}" type="sibTrans" cxnId="{0D187A93-6F9B-4765-B36C-F5FC1F888222}">
      <dgm:prSet/>
      <dgm:spPr/>
      <dgm:t>
        <a:bodyPr/>
        <a:lstStyle/>
        <a:p>
          <a:endParaRPr lang="tr-TR"/>
        </a:p>
      </dgm:t>
    </dgm:pt>
    <dgm:pt modelId="{F11D5A23-AA81-4486-808D-193278D68C22}" type="pres">
      <dgm:prSet presAssocID="{E29B1533-1172-4554-B3C7-7F63AB0058E6}" presName="linear" presStyleCnt="0">
        <dgm:presLayoutVars>
          <dgm:animLvl val="lvl"/>
          <dgm:resizeHandles val="exact"/>
        </dgm:presLayoutVars>
      </dgm:prSet>
      <dgm:spPr/>
      <dgm:t>
        <a:bodyPr/>
        <a:lstStyle/>
        <a:p>
          <a:endParaRPr lang="tr-TR"/>
        </a:p>
      </dgm:t>
    </dgm:pt>
    <dgm:pt modelId="{8FD9F07A-FA6E-4A74-B84E-A51168495181}" type="pres">
      <dgm:prSet presAssocID="{78A8557F-1EB8-4C0A-9F50-FDFEFCC478B2}" presName="parentText" presStyleLbl="node1" presStyleIdx="0" presStyleCnt="1" custScaleY="272736" custLinFactNeighborY="-9309">
        <dgm:presLayoutVars>
          <dgm:chMax val="0"/>
          <dgm:bulletEnabled val="1"/>
        </dgm:presLayoutVars>
      </dgm:prSet>
      <dgm:spPr/>
      <dgm:t>
        <a:bodyPr/>
        <a:lstStyle/>
        <a:p>
          <a:endParaRPr lang="tr-TR"/>
        </a:p>
      </dgm:t>
    </dgm:pt>
  </dgm:ptLst>
  <dgm:cxnLst>
    <dgm:cxn modelId="{5CB16686-0E62-42A0-BD21-62F4ED32EB09}" type="presOf" srcId="{E29B1533-1172-4554-B3C7-7F63AB0058E6}" destId="{F11D5A23-AA81-4486-808D-193278D68C22}" srcOrd="0" destOrd="0" presId="urn:microsoft.com/office/officeart/2005/8/layout/vList2"/>
    <dgm:cxn modelId="{0D187A93-6F9B-4765-B36C-F5FC1F888222}" srcId="{E29B1533-1172-4554-B3C7-7F63AB0058E6}" destId="{78A8557F-1EB8-4C0A-9F50-FDFEFCC478B2}" srcOrd="0" destOrd="0" parTransId="{F71DFEEC-D062-4ACA-9F10-8DA6547583A4}" sibTransId="{4B3A5DBF-6615-42F3-AA99-216191D28DEE}"/>
    <dgm:cxn modelId="{BDEDF070-9047-4735-87C6-7CD629F26A50}" type="presOf" srcId="{78A8557F-1EB8-4C0A-9F50-FDFEFCC478B2}" destId="{8FD9F07A-FA6E-4A74-B84E-A51168495181}" srcOrd="0" destOrd="0" presId="urn:microsoft.com/office/officeart/2005/8/layout/vList2"/>
    <dgm:cxn modelId="{E83B53D3-E364-45AC-8E6B-1FDBAE5D8C00}" type="presParOf" srcId="{F11D5A23-AA81-4486-808D-193278D68C22}" destId="{8FD9F07A-FA6E-4A74-B84E-A51168495181}"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9DDAD-C971-4E6C-A76F-6E6564F32842}">
      <dsp:nvSpPr>
        <dsp:cNvPr id="0" name=""/>
        <dsp:cNvSpPr/>
      </dsp:nvSpPr>
      <dsp:spPr>
        <a:xfrm>
          <a:off x="0" y="268"/>
          <a:ext cx="3619835" cy="831476"/>
        </a:xfrm>
        <a:prstGeom prst="roundRect">
          <a:avLst/>
        </a:prstGeom>
        <a:solidFill>
          <a:schemeClr val="bg1"/>
        </a:solidFill>
        <a:ln w="6350" cap="flat" cmpd="sng" algn="ctr">
          <a:no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tr-TR" sz="4400" b="1" kern="1200" dirty="0" smtClean="0">
              <a:solidFill>
                <a:srgbClr val="C00000"/>
              </a:solidFill>
              <a:latin typeface="Bradley Hand ITC" panose="03070402050302030203" pitchFamily="66" charset="0"/>
            </a:rPr>
            <a:t>ZORBALIK</a:t>
          </a:r>
          <a:endParaRPr lang="tr-TR" sz="4800" kern="1200" dirty="0">
            <a:solidFill>
              <a:srgbClr val="C00000"/>
            </a:solidFill>
            <a:latin typeface="Bradley Hand ITC" panose="03070402050302030203" pitchFamily="66" charset="0"/>
          </a:endParaRPr>
        </a:p>
      </dsp:txBody>
      <dsp:txXfrm>
        <a:off x="40589" y="40857"/>
        <a:ext cx="3538657" cy="750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26605-7FFD-4248-ADE8-C021D6F98FEF}">
      <dsp:nvSpPr>
        <dsp:cNvPr id="0" name=""/>
        <dsp:cNvSpPr/>
      </dsp:nvSpPr>
      <dsp:spPr>
        <a:xfrm>
          <a:off x="0" y="0"/>
          <a:ext cx="4519414" cy="3670143"/>
        </a:xfrm>
        <a:prstGeom prst="roundRect">
          <a:avLst/>
        </a:prstGeom>
        <a:solidFill>
          <a:schemeClr val="bg1"/>
        </a:solidFill>
        <a:ln w="6350" cap="flat" cmpd="sng" algn="ctr">
          <a:no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b="1" kern="1200" dirty="0" smtClean="0">
              <a:solidFill>
                <a:srgbClr val="002060"/>
              </a:solidFill>
              <a:latin typeface="Bradley Hand ITC" panose="03070402050302030203" pitchFamily="66" charset="0"/>
            </a:rPr>
            <a:t>Saldırganlığın bir alt türü olan Zorbalık, güç eşitliğinin olmadığı, süreklilik gösteren zarar verici veya rahatsız edici saldırgan davranışları tanımlamak üzere kullanılır. </a:t>
          </a:r>
          <a:endParaRPr lang="tr-TR" sz="2800" b="1" kern="1200" dirty="0">
            <a:solidFill>
              <a:srgbClr val="002060"/>
            </a:solidFill>
            <a:latin typeface="Bradley Hand ITC" panose="03070402050302030203" pitchFamily="66" charset="0"/>
          </a:endParaRPr>
        </a:p>
      </dsp:txBody>
      <dsp:txXfrm>
        <a:off x="179162" y="179162"/>
        <a:ext cx="4161090" cy="3311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9F07A-FA6E-4A74-B84E-A51168495181}">
      <dsp:nvSpPr>
        <dsp:cNvPr id="0" name=""/>
        <dsp:cNvSpPr/>
      </dsp:nvSpPr>
      <dsp:spPr>
        <a:xfrm>
          <a:off x="0" y="0"/>
          <a:ext cx="2934902" cy="1050978"/>
        </a:xfrm>
        <a:prstGeom prst="roundRect">
          <a:avLst/>
        </a:prstGeom>
        <a:solidFill>
          <a:schemeClr val="bg1"/>
        </a:solidFill>
        <a:ln w="6350" cap="flat" cmpd="sng" algn="ctr">
          <a:no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GB" sz="3600" b="1" kern="1200" dirty="0" err="1" smtClean="0">
              <a:solidFill>
                <a:srgbClr val="C00000"/>
              </a:solidFill>
              <a:latin typeface="Bradley Hand ITC" panose="03070402050302030203" pitchFamily="66" charset="0"/>
            </a:rPr>
            <a:t>Akran</a:t>
          </a:r>
          <a:r>
            <a:rPr lang="en-GB" sz="3600" b="1" kern="1200" dirty="0" smtClean="0">
              <a:solidFill>
                <a:srgbClr val="C00000"/>
              </a:solidFill>
              <a:latin typeface="Bradley Hand ITC" panose="03070402050302030203" pitchFamily="66" charset="0"/>
            </a:rPr>
            <a:t> Zorbalığı </a:t>
          </a:r>
          <a:endParaRPr lang="tr-TR" sz="3600" b="1" kern="1200" dirty="0">
            <a:solidFill>
              <a:srgbClr val="C00000"/>
            </a:solidFill>
            <a:latin typeface="Bradley Hand ITC" panose="03070402050302030203" pitchFamily="66" charset="0"/>
          </a:endParaRPr>
        </a:p>
      </dsp:txBody>
      <dsp:txXfrm>
        <a:off x="51305" y="51305"/>
        <a:ext cx="2832292" cy="9483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3B110-EE32-4E6E-98C4-469B2AD244AD}" type="datetimeFigureOut">
              <a:rPr lang="tr-TR" smtClean="0"/>
              <a:pPr/>
              <a:t>22.02.2017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152F1-2750-425F-837D-6A17C81BBDEC}" type="slidenum">
              <a:rPr lang="tr-TR" smtClean="0"/>
              <a:pPr/>
              <a:t>‹#›</a:t>
            </a:fld>
            <a:endParaRPr lang="tr-TR"/>
          </a:p>
        </p:txBody>
      </p:sp>
    </p:spTree>
    <p:extLst>
      <p:ext uri="{BB962C8B-B14F-4D97-AF65-F5344CB8AC3E}">
        <p14:creationId xmlns:p14="http://schemas.microsoft.com/office/powerpoint/2010/main" xmlns="" val="381715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p:spPr>
        <p:txBody>
          <a:bodyPr/>
          <a:lstStyle>
            <a:lvl1pPr>
              <a:lnSpc>
                <a:spcPct val="93000"/>
              </a:lnSpc>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lnSpc>
                <a:spcPct val="93000"/>
              </a:lnSpc>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lnSpc>
                <a:spcPct val="93000"/>
              </a:lnSpc>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lnSpc>
                <a:spcPct val="93000"/>
              </a:lnSpc>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lnSpc>
                <a:spcPct val="93000"/>
              </a:lnSpc>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100000"/>
              </a:lnSpc>
              <a:buClr>
                <a:srgbClr val="000000"/>
              </a:buClr>
            </a:pPr>
            <a:fld id="{94FB993D-9292-4478-A3AD-2567465ED6B7}" type="slidenum">
              <a:rPr lang="en-GB" altLang="tr-TR">
                <a:solidFill>
                  <a:srgbClr val="000000"/>
                </a:solidFill>
              </a:rPr>
              <a:pPr>
                <a:lnSpc>
                  <a:spcPct val="100000"/>
                </a:lnSpc>
                <a:buClr>
                  <a:srgbClr val="000000"/>
                </a:buClr>
              </a:pPr>
              <a:t>4</a:t>
            </a:fld>
            <a:endParaRPr lang="en-GB" altLang="tr-TR">
              <a:solidFill>
                <a:srgbClr val="000000"/>
              </a:solidFill>
            </a:endParaRPr>
          </a:p>
        </p:txBody>
      </p:sp>
      <p:sp>
        <p:nvSpPr>
          <p:cNvPr id="1126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lvl1pPr>
              <a:lnSpc>
                <a:spcPct val="93000"/>
              </a:lnSpc>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lnSpc>
                <a:spcPct val="93000"/>
              </a:lnSpc>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lnSpc>
                <a:spcPct val="93000"/>
              </a:lnSpc>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lnSpc>
                <a:spcPct val="93000"/>
              </a:lnSpc>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lnSpc>
                <a:spcPct val="93000"/>
              </a:lnSpc>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endParaRPr lang="tr-TR" altLang="tr-TR">
              <a:solidFill>
                <a:prstClr val="white"/>
              </a:solidFill>
            </a:endParaRPr>
          </a:p>
        </p:txBody>
      </p:sp>
      <p:sp>
        <p:nvSpPr>
          <p:cNvPr id="11268" name="Rectangle 2"/>
          <p:cNvSpPr txBox="1">
            <a:spLocks noGrp="1" noChangeArrowheads="1"/>
          </p:cNvSpPr>
          <p:nvPr>
            <p:ph type="body"/>
          </p:nvPr>
        </p:nvSpPr>
        <p:spPr>
          <a:xfrm>
            <a:off x="685800" y="4343400"/>
            <a:ext cx="5486400" cy="4114800"/>
          </a:xfrm>
          <a:noFill/>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eaLnBrk="1" hangingPunct="1"/>
            <a:endParaRPr lang="tr-TR" altLang="tr-TR" smtClean="0"/>
          </a:p>
        </p:txBody>
      </p:sp>
    </p:spTree>
    <p:extLst>
      <p:ext uri="{BB962C8B-B14F-4D97-AF65-F5344CB8AC3E}">
        <p14:creationId xmlns:p14="http://schemas.microsoft.com/office/powerpoint/2010/main" xmlns="" val="13918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fld id="{3DBA5B40-8371-48E3-9936-BD1B49E48D80}" type="slidenum">
              <a:rPr lang="en-GB" altLang="tr-TR">
                <a:solidFill>
                  <a:srgbClr val="000000"/>
                </a:solidFill>
              </a:rPr>
              <a:pPr eaLnBrk="1" hangingPunct="1"/>
              <a:t>12</a:t>
            </a:fld>
            <a:endParaRPr lang="en-GB" altLang="tr-TR">
              <a:solidFill>
                <a:srgbClr val="000000"/>
              </a:solidFill>
            </a:endParaRPr>
          </a:p>
        </p:txBody>
      </p:sp>
      <p:sp>
        <p:nvSpPr>
          <p:cNvPr id="3379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defTabSz="449263" eaLnBrk="1" fontAlgn="base" hangingPunct="1">
              <a:lnSpc>
                <a:spcPct val="93000"/>
              </a:lnSpc>
              <a:spcBef>
                <a:spcPct val="0"/>
              </a:spcBef>
              <a:spcAft>
                <a:spcPct val="0"/>
              </a:spcAft>
              <a:buClr>
                <a:srgbClr val="FFFFFF"/>
              </a:buClr>
              <a:buSzPct val="100000"/>
              <a:buFont typeface="Arial" charset="0"/>
              <a:buNone/>
            </a:pPr>
            <a:endParaRPr lang="tr-TR" altLang="tr-TR">
              <a:solidFill>
                <a:prstClr val="white"/>
              </a:solidFill>
            </a:endParaRPr>
          </a:p>
        </p:txBody>
      </p:sp>
      <p:sp>
        <p:nvSpPr>
          <p:cNvPr id="33796" name="Rectangle 2"/>
          <p:cNvSpPr txBox="1">
            <a:spLocks noGrp="1" noChangeArrowheads="1"/>
          </p:cNvSpPr>
          <p:nvPr>
            <p:ph type="body"/>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fld id="{6830384D-9820-4D40-B700-57A8E240B55A}" type="slidenum">
              <a:rPr lang="en-GB" altLang="tr-TR">
                <a:solidFill>
                  <a:srgbClr val="000000"/>
                </a:solidFill>
              </a:rPr>
              <a:pPr eaLnBrk="1" hangingPunct="1"/>
              <a:t>13</a:t>
            </a:fld>
            <a:endParaRPr lang="en-GB" altLang="tr-TR">
              <a:solidFill>
                <a:srgbClr val="000000"/>
              </a:solidFill>
            </a:endParaRPr>
          </a:p>
        </p:txBody>
      </p:sp>
      <p:sp>
        <p:nvSpPr>
          <p:cNvPr id="3481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defTabSz="449263" eaLnBrk="1" fontAlgn="base" hangingPunct="1">
              <a:lnSpc>
                <a:spcPct val="93000"/>
              </a:lnSpc>
              <a:spcBef>
                <a:spcPct val="0"/>
              </a:spcBef>
              <a:spcAft>
                <a:spcPct val="0"/>
              </a:spcAft>
              <a:buClr>
                <a:srgbClr val="FFFFFF"/>
              </a:buClr>
              <a:buSzPct val="100000"/>
              <a:buFont typeface="Arial" charset="0"/>
              <a:buNone/>
            </a:pPr>
            <a:endParaRPr lang="tr-TR" altLang="tr-TR">
              <a:solidFill>
                <a:prstClr val="white"/>
              </a:solidFill>
            </a:endParaRPr>
          </a:p>
        </p:txBody>
      </p:sp>
      <p:sp>
        <p:nvSpPr>
          <p:cNvPr id="34820" name="Rectangle 2"/>
          <p:cNvSpPr txBox="1">
            <a:spLocks noGrp="1" noChangeArrowheads="1"/>
          </p:cNvSpPr>
          <p:nvPr>
            <p:ph type="body"/>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Lucida Sans Unicode" pitchFamily="34" charset="0"/>
                <a:cs typeface="Lucida Sans Unicode" pitchFamily="34" charset="0"/>
              </a:defRPr>
            </a:lvl9pPr>
          </a:lstStyle>
          <a:p>
            <a:pPr eaLnBrk="1" hangingPunct="1"/>
            <a:fld id="{D3C63CA4-BAC1-4AD1-A86E-B3141617D5F9}" type="slidenum">
              <a:rPr lang="en-GB" altLang="tr-TR">
                <a:solidFill>
                  <a:srgbClr val="000000"/>
                </a:solidFill>
              </a:rPr>
              <a:pPr eaLnBrk="1" hangingPunct="1"/>
              <a:t>15</a:t>
            </a:fld>
            <a:endParaRPr lang="en-GB" altLang="tr-TR">
              <a:solidFill>
                <a:srgbClr val="000000"/>
              </a:solidFill>
            </a:endParaRPr>
          </a:p>
        </p:txBody>
      </p:sp>
      <p:sp>
        <p:nvSpPr>
          <p:cNvPr id="3584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defRPr>
                <a:solidFill>
                  <a:schemeClr val="bg1"/>
                </a:solidFill>
                <a:latin typeface="Arial" charset="0"/>
                <a:ea typeface="Lucida Sans Unicode" pitchFamily="34" charset="0"/>
                <a:cs typeface="Lucida Sans Unicode" pitchFamily="34" charset="0"/>
              </a:defRPr>
            </a:lvl9pPr>
          </a:lstStyle>
          <a:p>
            <a:pPr defTabSz="449263" eaLnBrk="1" fontAlgn="base" hangingPunct="1">
              <a:lnSpc>
                <a:spcPct val="93000"/>
              </a:lnSpc>
              <a:spcBef>
                <a:spcPct val="0"/>
              </a:spcBef>
              <a:spcAft>
                <a:spcPct val="0"/>
              </a:spcAft>
              <a:buClr>
                <a:srgbClr val="FFFFFF"/>
              </a:buClr>
              <a:buSzPct val="100000"/>
              <a:buFont typeface="Arial" charset="0"/>
              <a:buNone/>
            </a:pPr>
            <a:endParaRPr lang="tr-TR" altLang="tr-TR">
              <a:solidFill>
                <a:prstClr val="white"/>
              </a:solidFill>
            </a:endParaRPr>
          </a:p>
        </p:txBody>
      </p:sp>
      <p:sp>
        <p:nvSpPr>
          <p:cNvPr id="35844" name="Rectangle 2"/>
          <p:cNvSpPr txBox="1">
            <a:spLocks noGrp="1" noChangeArrowheads="1"/>
          </p:cNvSpPr>
          <p:nvPr>
            <p:ph type="body"/>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53"/>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66"/>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66"/>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4187681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055151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67"/>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44060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273320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9"/>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2"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548767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67647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691065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84838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325654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353892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6"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2"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645487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6"/>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6"/>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fld id="{DFFD4E15-A3D4-4BDE-BACB-FDE8F8A40D1F}" type="datetime1">
              <a:rPr lang="tr-TR" altLang="tr-TR">
                <a:solidFill>
                  <a:prstClr val="black">
                    <a:tint val="75000"/>
                  </a:prstClr>
                </a:solidFill>
              </a:rPr>
              <a:pPr/>
              <a:t>22.02.2017</a:t>
            </a:fld>
            <a:endParaRPr lang="tr-TR" altLang="tr-TR">
              <a:solidFill>
                <a:prstClr val="black">
                  <a:tint val="75000"/>
                </a:prstClr>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r>
              <a:rPr lang="tr-TR" altLang="tr-TR">
                <a:solidFill>
                  <a:prstClr val="black">
                    <a:tint val="75000"/>
                  </a:prstClr>
                </a:solidFill>
              </a:rPr>
              <a:t>Mersin Rehberlik ve Araştırma Merkezi </a:t>
            </a: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0A2851A4-94DD-468B-B368-8B36540F3687}"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xmlns="" val="4176380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635322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587220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4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7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3689901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653266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9"/>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2"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506520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426102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28"/>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3744934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3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16562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3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326549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803184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6"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2"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236997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6"/>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6"/>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fld id="{DFFD4E15-A3D4-4BDE-BACB-FDE8F8A40D1F}" type="datetime1">
              <a:rPr lang="tr-TR" altLang="tr-TR">
                <a:solidFill>
                  <a:prstClr val="black">
                    <a:tint val="75000"/>
                  </a:prstClr>
                </a:solidFill>
              </a:rPr>
              <a:pPr/>
              <a:t>22.02.2017</a:t>
            </a:fld>
            <a:endParaRPr lang="tr-TR" altLang="tr-TR">
              <a:solidFill>
                <a:prstClr val="black">
                  <a:tint val="75000"/>
                </a:prstClr>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r>
              <a:rPr lang="tr-TR" altLang="tr-TR">
                <a:solidFill>
                  <a:prstClr val="black">
                    <a:tint val="75000"/>
                  </a:prstClr>
                </a:solidFill>
              </a:rPr>
              <a:t>Mersin Rehberlik ve Araştırma Merkezi </a:t>
            </a: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0A2851A4-94DD-468B-B368-8B36540F3687}"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xmlns="" val="21193249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5911807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7044418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8281152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06810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4199937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5376207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128554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916725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9277925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25647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1939622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fld id="{DFFD4E15-A3D4-4BDE-BACB-FDE8F8A40D1F}" type="datetime1">
              <a:rPr lang="tr-TR" altLang="tr-TR">
                <a:solidFill>
                  <a:prstClr val="black">
                    <a:tint val="75000"/>
                  </a:prstClr>
                </a:solidFill>
              </a:rPr>
              <a:pPr/>
              <a:t>22.02.2017</a:t>
            </a:fld>
            <a:endParaRPr lang="tr-TR" altLang="tr-TR">
              <a:solidFill>
                <a:prstClr val="black">
                  <a:tint val="75000"/>
                </a:prstClr>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r>
              <a:rPr lang="tr-TR" altLang="tr-TR">
                <a:solidFill>
                  <a:prstClr val="black">
                    <a:tint val="75000"/>
                  </a:prstClr>
                </a:solidFill>
              </a:rPr>
              <a:t>Mersin Rehberlik ve Araştırma Merkezi </a:t>
            </a: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0A2851A4-94DD-468B-B368-8B36540F3687}"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xmlns="" val="4465516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1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cs typeface="Lucida Sans Unicode" pitchFamily="34"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grpSp>
      <p:sp>
        <p:nvSpPr>
          <p:cNvPr id="12309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tr-TR"/>
              <a:t>Asıl başlık stili için tıklatın</a:t>
            </a:r>
          </a:p>
        </p:txBody>
      </p:sp>
      <p:sp>
        <p:nvSpPr>
          <p:cNvPr id="12309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220" name="Rectangle 220"/>
          <p:cNvSpPr>
            <a:spLocks noGrp="1" noChangeArrowheads="1"/>
          </p:cNvSpPr>
          <p:nvPr>
            <p:ph type="dt" sz="quarter" idx="10"/>
          </p:nvPr>
        </p:nvSpPr>
        <p:spPr/>
        <p:txBody>
          <a:bodyPr/>
          <a:lstStyle>
            <a:lvl1pPr>
              <a:defRPr smtClean="0"/>
            </a:lvl1pPr>
          </a:lstStyle>
          <a:p>
            <a:pPr>
              <a:defRPr/>
            </a:pPr>
            <a:endParaRPr lang="tr-TR">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tr-TR">
              <a:solidFill>
                <a:srgbClr val="FFFFFF"/>
              </a:solidFill>
            </a:endParaRPr>
          </a:p>
        </p:txBody>
      </p:sp>
      <p:sp>
        <p:nvSpPr>
          <p:cNvPr id="222" name="Rectangle 222"/>
          <p:cNvSpPr>
            <a:spLocks noGrp="1" noChangeArrowheads="1"/>
          </p:cNvSpPr>
          <p:nvPr>
            <p:ph type="sldNum" sz="quarter" idx="12"/>
          </p:nvPr>
        </p:nvSpPr>
        <p:spPr/>
        <p:txBody>
          <a:bodyPr/>
          <a:lstStyle>
            <a:lvl1pPr>
              <a:defRPr smtClean="0"/>
            </a:lvl1pPr>
          </a:lstStyle>
          <a:p>
            <a:pPr>
              <a:defRPr/>
            </a:pPr>
            <a:fld id="{D84E68E6-F2C0-47B6-8ED3-2BC374A1D513}" type="slidenum">
              <a:rPr lang="tr-TR">
                <a:solidFill>
                  <a:srgbClr val="FFFFFF"/>
                </a:solidFill>
              </a:rPr>
              <a:pPr>
                <a:defRPr/>
              </a:pPr>
              <a:t>‹#›</a:t>
            </a:fld>
            <a:endParaRPr lang="tr-TR">
              <a:solidFill>
                <a:srgbClr val="FFFFFF"/>
              </a:solidFill>
            </a:endParaRPr>
          </a:p>
        </p:txBody>
      </p:sp>
    </p:spTree>
    <p:extLst>
      <p:ext uri="{BB962C8B-B14F-4D97-AF65-F5344CB8AC3E}">
        <p14:creationId xmlns:p14="http://schemas.microsoft.com/office/powerpoint/2010/main" xmlns="" val="4543605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18"/>
          <p:cNvSpPr>
            <a:spLocks noGrp="1" noChangeArrowheads="1"/>
          </p:cNvSpPr>
          <p:nvPr>
            <p:ph type="sldNum" sz="quarter" idx="10"/>
          </p:nvPr>
        </p:nvSpPr>
        <p:spPr>
          <a:ln/>
        </p:spPr>
        <p:txBody>
          <a:bodyPr/>
          <a:lstStyle>
            <a:lvl1pPr>
              <a:defRPr/>
            </a:lvl1pPr>
          </a:lstStyle>
          <a:p>
            <a:pPr>
              <a:defRPr/>
            </a:pPr>
            <a:fld id="{0282F05A-2652-40CE-A4F8-7743B877E6EA}" type="slidenum">
              <a:rPr lang="tr-TR">
                <a:solidFill>
                  <a:srgbClr val="FFFFFF"/>
                </a:solidFill>
              </a:rPr>
              <a:pPr>
                <a:defRPr/>
              </a:pPr>
              <a:t>‹#›</a:t>
            </a:fld>
            <a:endParaRPr lang="tr-TR">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383544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18"/>
          <p:cNvSpPr>
            <a:spLocks noGrp="1" noChangeArrowheads="1"/>
          </p:cNvSpPr>
          <p:nvPr>
            <p:ph type="sldNum" sz="quarter" idx="10"/>
          </p:nvPr>
        </p:nvSpPr>
        <p:spPr>
          <a:ln/>
        </p:spPr>
        <p:txBody>
          <a:bodyPr/>
          <a:lstStyle>
            <a:lvl1pPr>
              <a:defRPr/>
            </a:lvl1pPr>
          </a:lstStyle>
          <a:p>
            <a:pPr>
              <a:defRPr/>
            </a:pPr>
            <a:fld id="{7D7F4548-AB5E-4B50-9110-D06B70435455}" type="slidenum">
              <a:rPr lang="tr-TR">
                <a:solidFill>
                  <a:srgbClr val="FFFFFF"/>
                </a:solidFill>
              </a:rPr>
              <a:pPr>
                <a:defRPr/>
              </a:pPr>
              <a:t>‹#›</a:t>
            </a:fld>
            <a:endParaRPr lang="tr-TR">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34132483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18"/>
          <p:cNvSpPr>
            <a:spLocks noGrp="1" noChangeArrowheads="1"/>
          </p:cNvSpPr>
          <p:nvPr>
            <p:ph type="sldNum" sz="quarter" idx="10"/>
          </p:nvPr>
        </p:nvSpPr>
        <p:spPr>
          <a:ln/>
        </p:spPr>
        <p:txBody>
          <a:bodyPr/>
          <a:lstStyle>
            <a:lvl1pPr>
              <a:defRPr/>
            </a:lvl1pPr>
          </a:lstStyle>
          <a:p>
            <a:pPr>
              <a:defRPr/>
            </a:pPr>
            <a:fld id="{CA5F79D0-1132-4B8D-BF82-AA2980BB9235}" type="slidenum">
              <a:rPr lang="tr-TR">
                <a:solidFill>
                  <a:srgbClr val="FFFFFF"/>
                </a:solidFill>
              </a:rPr>
              <a:pPr>
                <a:defRPr/>
              </a:pPr>
              <a:t>‹#›</a:t>
            </a:fld>
            <a:endParaRPr lang="tr-TR">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2934193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18"/>
          <p:cNvSpPr>
            <a:spLocks noGrp="1" noChangeArrowheads="1"/>
          </p:cNvSpPr>
          <p:nvPr>
            <p:ph type="sldNum" sz="quarter" idx="10"/>
          </p:nvPr>
        </p:nvSpPr>
        <p:spPr>
          <a:ln/>
        </p:spPr>
        <p:txBody>
          <a:bodyPr/>
          <a:lstStyle>
            <a:lvl1pPr>
              <a:defRPr/>
            </a:lvl1pPr>
          </a:lstStyle>
          <a:p>
            <a:pPr>
              <a:defRPr/>
            </a:pPr>
            <a:fld id="{D46F6CA7-6237-4773-8B24-32BF251B408E}" type="slidenum">
              <a:rPr lang="tr-TR">
                <a:solidFill>
                  <a:srgbClr val="FFFFFF"/>
                </a:solidFill>
              </a:rPr>
              <a:pPr>
                <a:defRPr/>
              </a:pPr>
              <a:t>‹#›</a:t>
            </a:fld>
            <a:endParaRPr lang="tr-TR">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33120974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18"/>
          <p:cNvSpPr>
            <a:spLocks noGrp="1" noChangeArrowheads="1"/>
          </p:cNvSpPr>
          <p:nvPr>
            <p:ph type="sldNum" sz="quarter" idx="10"/>
          </p:nvPr>
        </p:nvSpPr>
        <p:spPr>
          <a:ln/>
        </p:spPr>
        <p:txBody>
          <a:bodyPr/>
          <a:lstStyle>
            <a:lvl1pPr>
              <a:defRPr/>
            </a:lvl1pPr>
          </a:lstStyle>
          <a:p>
            <a:pPr>
              <a:defRPr/>
            </a:pPr>
            <a:fld id="{11905529-B574-4F06-B09D-1470D699434D}" type="slidenum">
              <a:rPr lang="tr-TR">
                <a:solidFill>
                  <a:srgbClr val="FFFFFF"/>
                </a:solidFill>
              </a:rPr>
              <a:pPr>
                <a:defRPr/>
              </a:pPr>
              <a:t>‹#›</a:t>
            </a:fld>
            <a:endParaRPr lang="tr-TR">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25811515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218A1DB5-648A-475A-B26C-F622B49F927D}" type="slidenum">
              <a:rPr lang="tr-TR">
                <a:solidFill>
                  <a:srgbClr val="FFFFFF"/>
                </a:solidFill>
              </a:rPr>
              <a:pPr>
                <a:defRPr/>
              </a:pPr>
              <a:t>‹#›</a:t>
            </a:fld>
            <a:endParaRPr lang="tr-TR">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355722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18"/>
          <p:cNvSpPr>
            <a:spLocks noGrp="1" noChangeArrowheads="1"/>
          </p:cNvSpPr>
          <p:nvPr>
            <p:ph type="sldNum" sz="quarter" idx="10"/>
          </p:nvPr>
        </p:nvSpPr>
        <p:spPr>
          <a:ln/>
        </p:spPr>
        <p:txBody>
          <a:bodyPr/>
          <a:lstStyle>
            <a:lvl1pPr>
              <a:defRPr/>
            </a:lvl1pPr>
          </a:lstStyle>
          <a:p>
            <a:pPr>
              <a:defRPr/>
            </a:pPr>
            <a:fld id="{6CD59A98-859B-4A2C-A4CC-CDC3998D4C29}" type="slidenum">
              <a:rPr lang="tr-TR">
                <a:solidFill>
                  <a:srgbClr val="FFFFFF"/>
                </a:solidFill>
              </a:rPr>
              <a:pPr>
                <a:defRPr/>
              </a:pPr>
              <a:t>‹#›</a:t>
            </a:fld>
            <a:endParaRPr lang="tr-TR">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21323527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18"/>
          <p:cNvSpPr>
            <a:spLocks noGrp="1" noChangeArrowheads="1"/>
          </p:cNvSpPr>
          <p:nvPr>
            <p:ph type="sldNum" sz="quarter" idx="10"/>
          </p:nvPr>
        </p:nvSpPr>
        <p:spPr>
          <a:ln/>
        </p:spPr>
        <p:txBody>
          <a:bodyPr/>
          <a:lstStyle>
            <a:lvl1pPr>
              <a:defRPr/>
            </a:lvl1pPr>
          </a:lstStyle>
          <a:p>
            <a:pPr>
              <a:defRPr/>
            </a:pPr>
            <a:fld id="{9187F3A2-9896-4C52-9A69-E3EBBC8D6892}" type="slidenum">
              <a:rPr lang="tr-TR">
                <a:solidFill>
                  <a:srgbClr val="FFFFFF"/>
                </a:solidFill>
              </a:rPr>
              <a:pPr>
                <a:defRPr/>
              </a:pPr>
              <a:t>‹#›</a:t>
            </a:fld>
            <a:endParaRPr lang="tr-TR">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7568498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18"/>
          <p:cNvSpPr>
            <a:spLocks noGrp="1" noChangeArrowheads="1"/>
          </p:cNvSpPr>
          <p:nvPr>
            <p:ph type="sldNum" sz="quarter" idx="10"/>
          </p:nvPr>
        </p:nvSpPr>
        <p:spPr>
          <a:ln/>
        </p:spPr>
        <p:txBody>
          <a:bodyPr/>
          <a:lstStyle>
            <a:lvl1pPr>
              <a:defRPr/>
            </a:lvl1pPr>
          </a:lstStyle>
          <a:p>
            <a:pPr>
              <a:defRPr/>
            </a:pPr>
            <a:fld id="{4B6B0744-D7ED-44DB-8552-E7CA52719497}" type="slidenum">
              <a:rPr lang="tr-TR">
                <a:solidFill>
                  <a:srgbClr val="FFFFFF"/>
                </a:solidFill>
              </a:rPr>
              <a:pPr>
                <a:defRPr/>
              </a:pPr>
              <a:t>‹#›</a:t>
            </a:fld>
            <a:endParaRPr lang="tr-TR">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26947363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946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94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18"/>
          <p:cNvSpPr>
            <a:spLocks noGrp="1" noChangeArrowheads="1"/>
          </p:cNvSpPr>
          <p:nvPr>
            <p:ph type="sldNum" sz="quarter" idx="10"/>
          </p:nvPr>
        </p:nvSpPr>
        <p:spPr>
          <a:ln/>
        </p:spPr>
        <p:txBody>
          <a:bodyPr/>
          <a:lstStyle>
            <a:lvl1pPr>
              <a:defRPr/>
            </a:lvl1pPr>
          </a:lstStyle>
          <a:p>
            <a:pPr>
              <a:defRPr/>
            </a:pPr>
            <a:fld id="{A972C336-F5E1-47DF-8EAB-2799BD4448E9}" type="slidenum">
              <a:rPr lang="tr-TR">
                <a:solidFill>
                  <a:srgbClr val="FFFFFF"/>
                </a:solidFill>
              </a:rPr>
              <a:pPr>
                <a:defRPr/>
              </a:pPr>
              <a:t>‹#›</a:t>
            </a:fld>
            <a:endParaRPr lang="tr-TR">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123345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22.02.2017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7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22.02.2017</a:t>
            </a:fld>
            <a:endParaRPr lang="tr-TR"/>
          </a:p>
        </p:txBody>
      </p:sp>
      <p:sp>
        <p:nvSpPr>
          <p:cNvPr id="5" name="4 Altbilgi Yer Tutucusu"/>
          <p:cNvSpPr>
            <a:spLocks noGrp="1"/>
          </p:cNvSpPr>
          <p:nvPr>
            <p:ph type="ftr" sz="quarter" idx="3"/>
          </p:nvPr>
        </p:nvSpPr>
        <p:spPr>
          <a:xfrm>
            <a:off x="3124200" y="635637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7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7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7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7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665338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6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6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6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7088665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013BA-4C3B-4CAF-9C42-D16CF7168D6B}" type="datetimeFigureOut">
              <a:rPr lang="tr-TR" smtClean="0">
                <a:solidFill>
                  <a:prstClr val="black">
                    <a:tint val="75000"/>
                  </a:prstClr>
                </a:solidFill>
              </a:rPr>
              <a:pPr/>
              <a:t>22.02.2017</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B668B-32B1-4721-B25A-137CBA6936D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8285118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12185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6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7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8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9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defTabSz="449263" fontAlgn="base">
                <a:spcBef>
                  <a:spcPct val="0"/>
                </a:spcBef>
                <a:spcAft>
                  <a:spcPct val="0"/>
                </a:spcAft>
                <a:defRPr/>
              </a:pPr>
              <a:endParaRPr lang="tr-TR">
                <a:solidFill>
                  <a:srgbClr val="FFFFFF"/>
                </a:solidFill>
                <a:effectLst>
                  <a:outerShdw blurRad="38100" dist="38100" dir="2700000" algn="tl">
                    <a:srgbClr val="000000"/>
                  </a:outerShdw>
                </a:effectLst>
                <a:cs typeface="Lucida Sans Unicode" pitchFamily="34" charset="0"/>
              </a:endParaRPr>
            </a:p>
          </p:txBody>
        </p:sp>
        <p:sp>
          <p:nvSpPr>
            <p:cNvPr id="12189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89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0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1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2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3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4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5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6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7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8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199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0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1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2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3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4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5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6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7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7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7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sp>
          <p:nvSpPr>
            <p:cNvPr id="12207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defTabSz="449263" fontAlgn="base">
                <a:lnSpc>
                  <a:spcPct val="93000"/>
                </a:lnSpc>
                <a:spcBef>
                  <a:spcPct val="0"/>
                </a:spcBef>
                <a:spcAft>
                  <a:spcPct val="0"/>
                </a:spcAft>
                <a:buClr>
                  <a:srgbClr val="FFFFFF"/>
                </a:buClr>
                <a:buSzPct val="100000"/>
                <a:buFont typeface="Arial" charset="0"/>
                <a:buNone/>
                <a:defRPr/>
              </a:pPr>
              <a:endParaRPr lang="tr-TR">
                <a:solidFill>
                  <a:srgbClr val="666699"/>
                </a:solidFill>
                <a:cs typeface="Lucida Sans Unicode" pitchFamily="34" charset="0"/>
              </a:endParaRPr>
            </a:p>
          </p:txBody>
        </p:sp>
      </p:grpSp>
      <p:sp>
        <p:nvSpPr>
          <p:cNvPr id="12207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buSzTx/>
              <a:buFontTx/>
              <a:buNone/>
              <a:defRPr sz="1200" smtClean="0">
                <a:solidFill>
                  <a:schemeClr val="tx1"/>
                </a:solidFill>
                <a:effectLst>
                  <a:outerShdw blurRad="38100" dist="38100" dir="2700000" algn="tl">
                    <a:srgbClr val="000000"/>
                  </a:outerShdw>
                </a:effectLst>
              </a:defRPr>
            </a:lvl1pPr>
          </a:lstStyle>
          <a:p>
            <a:pPr defTabSz="449263" fontAlgn="base">
              <a:spcBef>
                <a:spcPct val="0"/>
              </a:spcBef>
              <a:spcAft>
                <a:spcPct val="0"/>
              </a:spcAft>
              <a:defRPr/>
            </a:pPr>
            <a:fld id="{A3BF3A7E-F8F3-4742-8881-00E217735469}" type="slidenum">
              <a:rPr lang="tr-TR">
                <a:solidFill>
                  <a:srgbClr val="FFFFFF"/>
                </a:solidFill>
                <a:cs typeface="Lucida Sans Unicode" pitchFamily="34" charset="0"/>
              </a:rPr>
              <a:pPr defTabSz="449263" fontAlgn="base">
                <a:spcBef>
                  <a:spcPct val="0"/>
                </a:spcBef>
                <a:spcAft>
                  <a:spcPct val="0"/>
                </a:spcAft>
                <a:defRPr/>
              </a:pPr>
              <a:t>‹#›</a:t>
            </a:fld>
            <a:endParaRPr lang="tr-TR">
              <a:solidFill>
                <a:srgbClr val="FFFFFF"/>
              </a:solidFill>
              <a:cs typeface="Lucida Sans Unicode" pitchFamily="34" charset="0"/>
            </a:endParaRPr>
          </a:p>
        </p:txBody>
      </p:sp>
      <p:sp>
        <p:nvSpPr>
          <p:cNvPr id="12207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ClrTx/>
              <a:buSzTx/>
              <a:buFontTx/>
              <a:buNone/>
              <a:defRPr sz="1200" smtClean="0">
                <a:solidFill>
                  <a:schemeClr val="tx1"/>
                </a:solidFill>
                <a:effectLst>
                  <a:outerShdw blurRad="38100" dist="38100" dir="2700000" algn="tl">
                    <a:srgbClr val="000000"/>
                  </a:outerShdw>
                </a:effectLst>
              </a:defRPr>
            </a:lvl1pPr>
          </a:lstStyle>
          <a:p>
            <a:pPr defTabSz="449263" fontAlgn="base">
              <a:spcBef>
                <a:spcPct val="0"/>
              </a:spcBef>
              <a:spcAft>
                <a:spcPct val="0"/>
              </a:spcAft>
              <a:defRPr/>
            </a:pPr>
            <a:endParaRPr lang="tr-TR">
              <a:solidFill>
                <a:srgbClr val="FFFFFF"/>
              </a:solidFill>
              <a:cs typeface="Lucida Sans Unicode" pitchFamily="34" charset="0"/>
            </a:endParaRPr>
          </a:p>
        </p:txBody>
      </p:sp>
      <p:sp>
        <p:nvSpPr>
          <p:cNvPr id="12207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buClrTx/>
              <a:buSzTx/>
              <a:buFontTx/>
              <a:buNone/>
              <a:defRPr sz="1200" smtClean="0">
                <a:solidFill>
                  <a:schemeClr val="tx1"/>
                </a:solidFill>
                <a:effectLst>
                  <a:outerShdw blurRad="38100" dist="38100" dir="2700000" algn="tl">
                    <a:srgbClr val="000000"/>
                  </a:outerShdw>
                </a:effectLst>
              </a:defRPr>
            </a:lvl1pPr>
          </a:lstStyle>
          <a:p>
            <a:pPr defTabSz="449263" fontAlgn="base">
              <a:spcBef>
                <a:spcPct val="0"/>
              </a:spcBef>
              <a:spcAft>
                <a:spcPct val="0"/>
              </a:spcAft>
              <a:defRPr/>
            </a:pPr>
            <a:endParaRPr lang="tr-TR">
              <a:solidFill>
                <a:srgbClr val="FFFFFF"/>
              </a:solidFill>
              <a:cs typeface="Lucida Sans Unicode" pitchFamily="34" charset="0"/>
            </a:endParaRPr>
          </a:p>
        </p:txBody>
      </p:sp>
      <p:sp>
        <p:nvSpPr>
          <p:cNvPr id="12207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2207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Tree>
    <p:extLst>
      <p:ext uri="{BB962C8B-B14F-4D97-AF65-F5344CB8AC3E}">
        <p14:creationId xmlns:p14="http://schemas.microsoft.com/office/powerpoint/2010/main" xmlns="" val="3136850681"/>
      </p:ext>
    </p:extLst>
  </p:cSld>
  <p:clrMap bg1="dk2" tx1="lt1" bg2="dk1"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ideo" Target="file:///D:\Bir%20Sanal%20Zorbal&#305;k%20Hikayesi.mp4" TargetMode="Externa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openxmlformats.org/officeDocument/2006/relationships/diagramData" Target="../diagrams/data3.xml"/><Relationship Id="rId11"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4.jpeg"/><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diagramData" Target="../diagrams/data4.xm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chemeClr val="tx2">
                    <a:lumMod val="50000"/>
                  </a:schemeClr>
                </a:solidFill>
                <a:effectLst>
                  <a:outerShdw blurRad="38100" dist="38100" dir="2700000" algn="tl">
                    <a:srgbClr val="000000">
                      <a:alpha val="43137"/>
                    </a:srgbClr>
                  </a:outerShdw>
                </a:effectLst>
                <a:latin typeface="Bradley Hand ITC" panose="03070402050302030203" pitchFamily="66" charset="0"/>
              </a:rPr>
              <a:t>AKRAN ZORBALIĞI</a:t>
            </a:r>
            <a:endParaRPr lang="tr-TR" b="1" dirty="0">
              <a:solidFill>
                <a:schemeClr val="tx2">
                  <a:lumMod val="50000"/>
                </a:schemeClr>
              </a:solidFill>
              <a:effectLst>
                <a:outerShdw blurRad="38100" dist="38100" dir="2700000" algn="tl">
                  <a:srgbClr val="000000">
                    <a:alpha val="43137"/>
                  </a:srgbClr>
                </a:outerShdw>
              </a:effectLst>
              <a:latin typeface="Bradley Hand ITC" panose="03070402050302030203" pitchFamily="66" charset="0"/>
            </a:endParaRPr>
          </a:p>
        </p:txBody>
      </p:sp>
    </p:spTree>
    <p:extLst>
      <p:ext uri="{BB962C8B-B14F-4D97-AF65-F5344CB8AC3E}">
        <p14:creationId xmlns:p14="http://schemas.microsoft.com/office/powerpoint/2010/main" xmlns="" val="1923879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741368"/>
          </a:xfrm>
        </p:spPr>
        <p:txBody>
          <a:bodyPr/>
          <a:lstStyle/>
          <a:p>
            <a:pPr marL="0" indent="0">
              <a:buNone/>
            </a:pPr>
            <a:r>
              <a:rPr lang="tr-TR" dirty="0" smtClean="0"/>
              <a:t>   </a:t>
            </a:r>
          </a:p>
          <a:p>
            <a:pPr marL="0" indent="0">
              <a:buNone/>
            </a:pPr>
            <a:r>
              <a:rPr lang="tr-TR" dirty="0" smtClean="0"/>
              <a:t> </a:t>
            </a:r>
            <a:r>
              <a:rPr lang="tr-TR" b="1" dirty="0" smtClean="0">
                <a:solidFill>
                  <a:srgbClr val="002060"/>
                </a:solidFill>
                <a:latin typeface="Bradley Hand ITC" panose="03070402050302030203" pitchFamily="66" charset="0"/>
              </a:rPr>
              <a:t>Zorbalık türlerine </a:t>
            </a:r>
            <a:r>
              <a:rPr lang="tr-TR" b="1" u="sng" dirty="0" smtClean="0">
                <a:solidFill>
                  <a:srgbClr val="C00000"/>
                </a:solidFill>
                <a:latin typeface="Bradley Hand ITC" panose="03070402050302030203" pitchFamily="66" charset="0"/>
              </a:rPr>
              <a:t>SİBER ZORBALIK </a:t>
            </a:r>
            <a:r>
              <a:rPr lang="tr-TR" b="1" dirty="0" smtClean="0">
                <a:solidFill>
                  <a:srgbClr val="002060"/>
                </a:solidFill>
                <a:latin typeface="Bradley Hand ITC" panose="03070402050302030203" pitchFamily="66" charset="0"/>
              </a:rPr>
              <a:t>terimini de  ekleyebiliriz.</a:t>
            </a:r>
          </a:p>
          <a:p>
            <a:pPr marL="0" indent="0">
              <a:buNone/>
            </a:pPr>
            <a:r>
              <a:rPr lang="tr-TR" b="1" dirty="0">
                <a:solidFill>
                  <a:srgbClr val="002060"/>
                </a:solidFill>
                <a:latin typeface="Bradley Hand ITC" panose="03070402050302030203" pitchFamily="66" charset="0"/>
                <a:ea typeface="Times New Roman"/>
                <a:cs typeface="Times New Roman"/>
              </a:rPr>
              <a:t>T</a:t>
            </a:r>
            <a:r>
              <a:rPr lang="tr-TR" b="1" dirty="0" smtClean="0">
                <a:solidFill>
                  <a:srgbClr val="002060"/>
                </a:solidFill>
                <a:latin typeface="Bradley Hand ITC" panose="03070402050302030203" pitchFamily="66" charset="0"/>
                <a:ea typeface="Times New Roman"/>
                <a:cs typeface="Times New Roman"/>
              </a:rPr>
              <a:t>eknolojik </a:t>
            </a:r>
            <a:r>
              <a:rPr lang="tr-TR" b="1" dirty="0">
                <a:solidFill>
                  <a:srgbClr val="002060"/>
                </a:solidFill>
                <a:latin typeface="Bradley Hand ITC" panose="03070402050302030203" pitchFamily="66" charset="0"/>
                <a:ea typeface="Times New Roman"/>
                <a:cs typeface="Times New Roman"/>
              </a:rPr>
              <a:t>araçların kötüye </a:t>
            </a:r>
            <a:endParaRPr lang="tr-TR" b="1" dirty="0" smtClean="0">
              <a:solidFill>
                <a:srgbClr val="002060"/>
              </a:solidFill>
              <a:latin typeface="Bradley Hand ITC" panose="03070402050302030203" pitchFamily="66" charset="0"/>
              <a:ea typeface="Times New Roman"/>
              <a:cs typeface="Times New Roman"/>
            </a:endParaRPr>
          </a:p>
          <a:p>
            <a:pPr marL="0" indent="0">
              <a:buNone/>
            </a:pPr>
            <a:r>
              <a:rPr lang="tr-TR" b="1" dirty="0" smtClean="0">
                <a:solidFill>
                  <a:srgbClr val="002060"/>
                </a:solidFill>
                <a:latin typeface="Bradley Hand ITC" panose="03070402050302030203" pitchFamily="66" charset="0"/>
                <a:ea typeface="Times New Roman"/>
                <a:cs typeface="Times New Roman"/>
              </a:rPr>
              <a:t>kullanılması </a:t>
            </a:r>
            <a:r>
              <a:rPr lang="tr-TR" b="1" dirty="0">
                <a:solidFill>
                  <a:srgbClr val="002060"/>
                </a:solidFill>
                <a:latin typeface="Bradley Hand ITC" panose="03070402050302030203" pitchFamily="66" charset="0"/>
                <a:ea typeface="Times New Roman"/>
                <a:cs typeface="Times New Roman"/>
              </a:rPr>
              <a:t>ile ortaya </a:t>
            </a:r>
            <a:r>
              <a:rPr lang="tr-TR" b="1" dirty="0" smtClean="0">
                <a:solidFill>
                  <a:srgbClr val="002060"/>
                </a:solidFill>
                <a:latin typeface="Bradley Hand ITC" panose="03070402050302030203" pitchFamily="66" charset="0"/>
                <a:ea typeface="Times New Roman"/>
                <a:cs typeface="Times New Roman"/>
              </a:rPr>
              <a:t>çıkan</a:t>
            </a:r>
          </a:p>
          <a:p>
            <a:pPr marL="0" indent="0">
              <a:buNone/>
            </a:pPr>
            <a:r>
              <a:rPr lang="tr-TR" b="1" dirty="0" smtClean="0">
                <a:solidFill>
                  <a:srgbClr val="002060"/>
                </a:solidFill>
                <a:latin typeface="Bradley Hand ITC" panose="03070402050302030203" pitchFamily="66" charset="0"/>
                <a:ea typeface="Times New Roman"/>
                <a:cs typeface="Times New Roman"/>
              </a:rPr>
              <a:t> </a:t>
            </a:r>
            <a:r>
              <a:rPr lang="tr-TR" b="1" dirty="0">
                <a:solidFill>
                  <a:srgbClr val="002060"/>
                </a:solidFill>
                <a:latin typeface="Bradley Hand ITC" panose="03070402050302030203" pitchFamily="66" charset="0"/>
                <a:ea typeface="Times New Roman"/>
                <a:cs typeface="Times New Roman"/>
              </a:rPr>
              <a:t>siber zorbalıkta </a:t>
            </a:r>
            <a:endParaRPr lang="tr-TR" b="1" dirty="0" smtClean="0">
              <a:solidFill>
                <a:srgbClr val="002060"/>
              </a:solidFill>
              <a:latin typeface="Bradley Hand ITC" panose="03070402050302030203" pitchFamily="66" charset="0"/>
              <a:ea typeface="Times New Roman"/>
              <a:cs typeface="Times New Roman"/>
            </a:endParaRPr>
          </a:p>
          <a:p>
            <a:pPr marL="0" indent="0">
              <a:buNone/>
            </a:pPr>
            <a:r>
              <a:rPr lang="tr-TR" b="1" dirty="0" smtClean="0">
                <a:solidFill>
                  <a:srgbClr val="002060"/>
                </a:solidFill>
                <a:latin typeface="Bradley Hand ITC" panose="03070402050302030203" pitchFamily="66" charset="0"/>
                <a:ea typeface="Times New Roman"/>
                <a:cs typeface="Times New Roman"/>
              </a:rPr>
              <a:t>son </a:t>
            </a:r>
            <a:r>
              <a:rPr lang="tr-TR" b="1" dirty="0">
                <a:solidFill>
                  <a:srgbClr val="002060"/>
                </a:solidFill>
                <a:latin typeface="Bradley Hand ITC" panose="03070402050302030203" pitchFamily="66" charset="0"/>
                <a:ea typeface="Times New Roman"/>
                <a:cs typeface="Times New Roman"/>
              </a:rPr>
              <a:t>zamanlarda </a:t>
            </a:r>
            <a:r>
              <a:rPr lang="tr-TR" b="1" dirty="0" smtClean="0">
                <a:solidFill>
                  <a:srgbClr val="002060"/>
                </a:solidFill>
                <a:latin typeface="Bradley Hand ITC" panose="03070402050302030203" pitchFamily="66" charset="0"/>
                <a:ea typeface="Times New Roman"/>
                <a:cs typeface="Times New Roman"/>
              </a:rPr>
              <a:t>yaygın</a:t>
            </a:r>
          </a:p>
          <a:p>
            <a:pPr marL="0" indent="0">
              <a:buNone/>
            </a:pPr>
            <a:r>
              <a:rPr lang="tr-TR" b="1" dirty="0" smtClean="0">
                <a:solidFill>
                  <a:srgbClr val="002060"/>
                </a:solidFill>
                <a:latin typeface="Bradley Hand ITC" panose="03070402050302030203" pitchFamily="66" charset="0"/>
                <a:ea typeface="Times New Roman"/>
                <a:cs typeface="Times New Roman"/>
              </a:rPr>
              <a:t> </a:t>
            </a:r>
            <a:r>
              <a:rPr lang="tr-TR" b="1" dirty="0">
                <a:solidFill>
                  <a:srgbClr val="002060"/>
                </a:solidFill>
                <a:latin typeface="Bradley Hand ITC" panose="03070402050302030203" pitchFamily="66" charset="0"/>
                <a:ea typeface="Times New Roman"/>
                <a:cs typeface="Times New Roman"/>
              </a:rPr>
              <a:t>bir zorbalık türü olarak ele alınmaktadır. Öğrencilerin </a:t>
            </a:r>
            <a:r>
              <a:rPr lang="tr-TR" b="1" dirty="0" smtClean="0">
                <a:solidFill>
                  <a:srgbClr val="002060"/>
                </a:solidFill>
                <a:latin typeface="Bradley Hand ITC" panose="03070402050302030203" pitchFamily="66" charset="0"/>
                <a:ea typeface="Times New Roman"/>
                <a:cs typeface="Times New Roman"/>
              </a:rPr>
              <a:t>interneti, cep </a:t>
            </a:r>
            <a:r>
              <a:rPr lang="tr-TR" b="1" dirty="0">
                <a:solidFill>
                  <a:srgbClr val="002060"/>
                </a:solidFill>
                <a:latin typeface="Bradley Hand ITC" panose="03070402050302030203" pitchFamily="66" charset="0"/>
                <a:ea typeface="Times New Roman"/>
                <a:cs typeface="Times New Roman"/>
              </a:rPr>
              <a:t>telefonlarını, anlık ileti programlarını </a:t>
            </a:r>
            <a:r>
              <a:rPr lang="tr-TR" b="1" dirty="0" smtClean="0">
                <a:solidFill>
                  <a:srgbClr val="002060"/>
                </a:solidFill>
                <a:latin typeface="Bradley Hand ITC" panose="03070402050302030203" pitchFamily="66" charset="0"/>
                <a:ea typeface="Times New Roman"/>
                <a:cs typeface="Times New Roman"/>
              </a:rPr>
              <a:t>kullanarak </a:t>
            </a:r>
            <a:r>
              <a:rPr lang="tr-TR" b="1" dirty="0">
                <a:solidFill>
                  <a:srgbClr val="002060"/>
                </a:solidFill>
                <a:latin typeface="Bradley Hand ITC" panose="03070402050302030203" pitchFamily="66" charset="0"/>
                <a:ea typeface="Times New Roman"/>
                <a:cs typeface="Times New Roman"/>
              </a:rPr>
              <a:t>zorbalık yapmaları gün geçtikçe </a:t>
            </a:r>
            <a:r>
              <a:rPr lang="tr-TR" b="1" dirty="0" smtClean="0">
                <a:solidFill>
                  <a:srgbClr val="002060"/>
                </a:solidFill>
                <a:latin typeface="Bradley Hand ITC" panose="03070402050302030203" pitchFamily="66" charset="0"/>
                <a:ea typeface="Times New Roman"/>
                <a:cs typeface="Times New Roman"/>
              </a:rPr>
              <a:t>yaygınlaşmaktadır.</a:t>
            </a:r>
            <a:endParaRPr lang="tr-TR" sz="2800" b="1" dirty="0">
              <a:solidFill>
                <a:srgbClr val="002060"/>
              </a:solidFill>
              <a:latin typeface="Bradley Hand ITC" panose="03070402050302030203" pitchFamily="66" charset="0"/>
              <a:ea typeface="Calibri"/>
              <a:cs typeface="Times New Roman"/>
            </a:endParaRPr>
          </a:p>
          <a:p>
            <a:pPr marL="0" indent="0">
              <a:buNone/>
            </a:pPr>
            <a:endParaRPr lang="tr-TR" dirty="0">
              <a:solidFill>
                <a:srgbClr val="002060"/>
              </a:solidFill>
              <a:latin typeface="Adobe Garamond Pro Bold" pitchFamily="18" charset="-94"/>
            </a:endParaRPr>
          </a:p>
        </p:txBody>
      </p:sp>
      <p:pic>
        <p:nvPicPr>
          <p:cNvPr id="2051" name="Picture 3" descr="C:\Users\bb\Desktop\images (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08104" y="1196752"/>
            <a:ext cx="3600400" cy="21602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5989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8" y="116632"/>
            <a:ext cx="8568952" cy="6624736"/>
          </a:xfrm>
        </p:spPr>
        <p:txBody>
          <a:bodyPr>
            <a:normAutofit fontScale="92500" lnSpcReduction="10000"/>
          </a:bodyPr>
          <a:lstStyle/>
          <a:p>
            <a:pPr marL="0" indent="0">
              <a:buNone/>
            </a:pPr>
            <a:endParaRPr lang="tr-TR" b="1" dirty="0" smtClean="0">
              <a:solidFill>
                <a:srgbClr val="C00000"/>
              </a:solidFill>
              <a:latin typeface="Bradley Hand ITC" panose="03070402050302030203" pitchFamily="66" charset="0"/>
            </a:endParaRP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Zorbalık </a:t>
            </a:r>
            <a:r>
              <a:rPr lang="tr-TR" b="1" dirty="0">
                <a:solidFill>
                  <a:srgbClr val="002060"/>
                </a:solidFill>
                <a:latin typeface="Bradley Hand ITC" panose="03070402050302030203" pitchFamily="66" charset="0"/>
              </a:rPr>
              <a:t>vurma ya da itme gibi basit fiziksel bir aşağılama olarak ele alınmamalıdır. </a:t>
            </a:r>
            <a:endParaRPr lang="tr-TR" b="1" dirty="0" smtClean="0">
              <a:solidFill>
                <a:srgbClr val="002060"/>
              </a:solidFill>
              <a:latin typeface="Bradley Hand ITC" panose="03070402050302030203" pitchFamily="66" charset="0"/>
            </a:endParaRPr>
          </a:p>
          <a:p>
            <a:pPr marL="0" indent="0">
              <a:buNone/>
            </a:pPr>
            <a:endParaRPr lang="tr-TR" b="1" dirty="0" smtClean="0">
              <a:solidFill>
                <a:srgbClr val="002060"/>
              </a:solidFill>
              <a:latin typeface="Bradley Hand ITC" panose="03070402050302030203" pitchFamily="66" charset="0"/>
            </a:endParaRPr>
          </a:p>
          <a:p>
            <a:pPr marL="0" indent="0">
              <a:buNone/>
            </a:pPr>
            <a:r>
              <a:rPr lang="tr-TR" b="1" dirty="0" smtClean="0">
                <a:solidFill>
                  <a:srgbClr val="002060"/>
                </a:solidFill>
                <a:latin typeface="Bradley Hand ITC" panose="03070402050302030203" pitchFamily="66" charset="0"/>
              </a:rPr>
              <a:t> </a:t>
            </a: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Zorbalık </a:t>
            </a:r>
            <a:r>
              <a:rPr lang="tr-TR" b="1" dirty="0">
                <a:solidFill>
                  <a:srgbClr val="002060"/>
                </a:solidFill>
                <a:latin typeface="Bradley Hand ITC" panose="03070402050302030203" pitchFamily="66" charset="0"/>
              </a:rPr>
              <a:t>kavramı </a:t>
            </a:r>
            <a:r>
              <a:rPr lang="tr-TR" b="1" dirty="0" smtClean="0">
                <a:solidFill>
                  <a:srgbClr val="002060"/>
                </a:solidFill>
                <a:latin typeface="Bradley Hand ITC" panose="03070402050302030203" pitchFamily="66" charset="0"/>
              </a:rPr>
              <a:t>içerisinde </a:t>
            </a:r>
            <a:r>
              <a:rPr lang="tr-TR" b="1" dirty="0">
                <a:solidFill>
                  <a:srgbClr val="002060"/>
                </a:solidFill>
                <a:latin typeface="Bradley Hand ITC" panose="03070402050302030203" pitchFamily="66" charset="0"/>
              </a:rPr>
              <a:t>“</a:t>
            </a:r>
            <a:r>
              <a:rPr lang="tr-TR" b="1" u="sng" dirty="0">
                <a:solidFill>
                  <a:srgbClr val="002060"/>
                </a:solidFill>
                <a:latin typeface="Bradley Hand ITC" panose="03070402050302030203" pitchFamily="66" charset="0"/>
              </a:rPr>
              <a:t>güç dengesizliğine</a:t>
            </a:r>
            <a:r>
              <a:rPr lang="tr-TR" b="1" dirty="0">
                <a:solidFill>
                  <a:srgbClr val="002060"/>
                </a:solidFill>
                <a:latin typeface="Bradley Hand ITC" panose="03070402050302030203" pitchFamily="66" charset="0"/>
              </a:rPr>
              <a:t>” dikkat çekmek gerekir. “</a:t>
            </a:r>
            <a:r>
              <a:rPr lang="tr-TR" b="1" u="sng" dirty="0">
                <a:solidFill>
                  <a:srgbClr val="002060"/>
                </a:solidFill>
                <a:latin typeface="Bradley Hand ITC" panose="03070402050302030203" pitchFamily="66" charset="0"/>
              </a:rPr>
              <a:t>Güç dengesizliği</a:t>
            </a:r>
            <a:r>
              <a:rPr lang="tr-TR" b="1" dirty="0">
                <a:solidFill>
                  <a:srgbClr val="002060"/>
                </a:solidFill>
                <a:latin typeface="Bradley Hand ITC" panose="03070402050302030203" pitchFamily="66" charset="0"/>
              </a:rPr>
              <a:t>”, akranlar arasında fiziksel, psikolojik ve sosyal olarak diğerinden daha güçlü olmayı ifade etmektedir</a:t>
            </a:r>
            <a:r>
              <a:rPr lang="tr-TR" b="1" dirty="0" smtClean="0">
                <a:solidFill>
                  <a:srgbClr val="002060"/>
                </a:solidFill>
                <a:latin typeface="Bradley Hand ITC" panose="03070402050302030203" pitchFamily="66" charset="0"/>
              </a:rPr>
              <a:t>.</a:t>
            </a:r>
          </a:p>
          <a:p>
            <a:pPr marL="0" indent="0">
              <a:buNone/>
            </a:pPr>
            <a:r>
              <a:rPr lang="tr-TR" b="1" dirty="0" smtClean="0">
                <a:solidFill>
                  <a:srgbClr val="002060"/>
                </a:solidFill>
                <a:latin typeface="Bradley Hand ITC" panose="03070402050302030203" pitchFamily="66" charset="0"/>
              </a:rPr>
              <a:t> </a:t>
            </a: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Aynı </a:t>
            </a:r>
            <a:r>
              <a:rPr lang="tr-TR" b="1" dirty="0">
                <a:solidFill>
                  <a:srgbClr val="002060"/>
                </a:solidFill>
                <a:latin typeface="Bradley Hand ITC" panose="03070402050302030203" pitchFamily="66" charset="0"/>
              </a:rPr>
              <a:t>zamanda zorbalığın </a:t>
            </a:r>
            <a:r>
              <a:rPr lang="tr-TR" b="1" dirty="0" smtClean="0">
                <a:solidFill>
                  <a:srgbClr val="002060"/>
                </a:solidFill>
                <a:latin typeface="Bradley Hand ITC" panose="03070402050302030203" pitchFamily="66" charset="0"/>
              </a:rPr>
              <a:t>içerisinde “</a:t>
            </a:r>
            <a:r>
              <a:rPr lang="tr-TR" b="1" u="sng" dirty="0" smtClean="0">
                <a:solidFill>
                  <a:srgbClr val="002060"/>
                </a:solidFill>
                <a:latin typeface="Bradley Hand ITC" panose="03070402050302030203" pitchFamily="66" charset="0"/>
              </a:rPr>
              <a:t>süre </a:t>
            </a:r>
            <a:r>
              <a:rPr lang="tr-TR" b="1" u="sng" dirty="0">
                <a:solidFill>
                  <a:srgbClr val="002060"/>
                </a:solidFill>
                <a:latin typeface="Bradley Hand ITC" panose="03070402050302030203" pitchFamily="66" charset="0"/>
              </a:rPr>
              <a:t>ve tekrarlanabilir olma</a:t>
            </a:r>
            <a:r>
              <a:rPr lang="tr-TR" b="1" dirty="0">
                <a:solidFill>
                  <a:srgbClr val="002060"/>
                </a:solidFill>
                <a:latin typeface="Bradley Hand ITC" panose="03070402050302030203" pitchFamily="66" charset="0"/>
              </a:rPr>
              <a:t>” özelliği vurgulanmaktadır. </a:t>
            </a:r>
            <a:br>
              <a:rPr lang="tr-TR" b="1" dirty="0">
                <a:solidFill>
                  <a:srgbClr val="002060"/>
                </a:solidFill>
                <a:latin typeface="Bradley Hand ITC" panose="03070402050302030203" pitchFamily="66" charset="0"/>
              </a:rPr>
            </a:br>
            <a:r>
              <a:rPr lang="tr-TR" b="1" dirty="0">
                <a:solidFill>
                  <a:srgbClr val="002060"/>
                </a:solidFill>
                <a:latin typeface="Bradley Hand ITC" panose="03070402050302030203" pitchFamily="66" charset="0"/>
              </a:rPr>
              <a:t> </a:t>
            </a:r>
          </a:p>
        </p:txBody>
      </p:sp>
    </p:spTree>
    <p:extLst>
      <p:ext uri="{BB962C8B-B14F-4D97-AF65-F5344CB8AC3E}">
        <p14:creationId xmlns:p14="http://schemas.microsoft.com/office/powerpoint/2010/main" xmlns="" val="2227914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0" y="0"/>
            <a:ext cx="9144000" cy="7100888"/>
          </a:xfrm>
          <a:prstGeom prst="rect">
            <a:avLst/>
          </a:prstGeom>
          <a:solidFill>
            <a:schemeClr val="bg1"/>
          </a:solidFill>
          <a:ln w="9525">
            <a:noFill/>
            <a:round/>
            <a:headEnd/>
            <a:tailEnd/>
          </a:ln>
          <a:effectLst/>
        </p:spPr>
        <p:txBody>
          <a:bodyPr lIns="90000" tIns="46800" rIns="90000" bIns="46800" anchor="ctr"/>
          <a:lstStyle>
            <a:lvl1pPr marL="836613" indent="-836613"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defTabSz="449263" eaLnBrk="1" fontAlgn="base" hangingPunct="1">
              <a:spcBef>
                <a:spcPct val="0"/>
              </a:spcBef>
              <a:spcAft>
                <a:spcPct val="0"/>
              </a:spcAft>
              <a:buClr>
                <a:srgbClr val="E5E5FF"/>
              </a:buClr>
              <a:buSzPct val="100000"/>
              <a:buFont typeface="Garamond" pitchFamily="18" charset="0"/>
              <a:buNone/>
            </a:pPr>
            <a:r>
              <a:rPr lang="en-GB" altLang="tr-TR" sz="4400" b="1" dirty="0">
                <a:solidFill>
                  <a:srgbClr val="E5E5FF"/>
                </a:solidFill>
                <a:effectLst>
                  <a:outerShdw blurRad="38100" dist="38100" dir="2700000" algn="tl">
                    <a:srgbClr val="000000"/>
                  </a:outerShdw>
                </a:effectLst>
                <a:latin typeface="Comic Sans MS" pitchFamily="66" charset="0"/>
              </a:rPr>
              <a:t>	</a:t>
            </a:r>
            <a:r>
              <a:rPr lang="en-GB" altLang="tr-TR" sz="4400" b="1" dirty="0" err="1">
                <a:solidFill>
                  <a:srgbClr val="002060"/>
                </a:solidFill>
                <a:effectLst>
                  <a:outerShdw blurRad="38100" dist="38100" dir="2700000" algn="tl">
                    <a:srgbClr val="000000"/>
                  </a:outerShdw>
                </a:effectLst>
                <a:latin typeface="Bradley Hand ITC" panose="03070402050302030203" pitchFamily="66" charset="0"/>
              </a:rPr>
              <a:t>Zorbalar</a:t>
            </a: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t>
            </a:r>
            <a:br>
              <a:rPr lang="en-GB" altLang="tr-TR" sz="4400" b="1" dirty="0">
                <a:solidFill>
                  <a:srgbClr val="002060"/>
                </a:solidFill>
                <a:effectLst>
                  <a:outerShdw blurRad="38100" dist="38100" dir="2700000" algn="tl">
                    <a:srgbClr val="000000"/>
                  </a:outerShdw>
                </a:effectLst>
                <a:latin typeface="Bradley Hand ITC" panose="03070402050302030203" pitchFamily="66" charset="0"/>
              </a:rPr>
            </a:b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r>
            <a:br>
              <a:rPr lang="en-GB" altLang="tr-TR" sz="4400" b="1" dirty="0">
                <a:solidFill>
                  <a:srgbClr val="002060"/>
                </a:solidFill>
                <a:effectLst>
                  <a:outerShdw blurRad="38100" dist="38100" dir="2700000" algn="tl">
                    <a:srgbClr val="000000"/>
                  </a:outerShdw>
                </a:effectLst>
                <a:latin typeface="Bradley Hand ITC" panose="03070402050302030203" pitchFamily="66" charset="0"/>
              </a:rPr>
            </a:b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t>
            </a:r>
            <a:r>
              <a:rPr lang="en-GB" altLang="tr-TR" sz="4400" b="1" dirty="0" err="1">
                <a:solidFill>
                  <a:srgbClr val="002060"/>
                </a:solidFill>
                <a:effectLst>
                  <a:outerShdw blurRad="38100" dist="38100" dir="2700000" algn="tl">
                    <a:srgbClr val="000000"/>
                  </a:outerShdw>
                </a:effectLst>
                <a:latin typeface="Bradley Hand ITC" panose="03070402050302030203" pitchFamily="66" charset="0"/>
              </a:rPr>
              <a:t>Mağdurlar</a:t>
            </a: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t>
            </a:r>
            <a:br>
              <a:rPr lang="en-GB" altLang="tr-TR" sz="4400" b="1" dirty="0">
                <a:solidFill>
                  <a:srgbClr val="002060"/>
                </a:solidFill>
                <a:effectLst>
                  <a:outerShdw blurRad="38100" dist="38100" dir="2700000" algn="tl">
                    <a:srgbClr val="000000"/>
                  </a:outerShdw>
                </a:effectLst>
                <a:latin typeface="Bradley Hand ITC" panose="03070402050302030203" pitchFamily="66" charset="0"/>
              </a:rPr>
            </a:b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r>
            <a:br>
              <a:rPr lang="en-GB" altLang="tr-TR" sz="4400" b="1" dirty="0">
                <a:solidFill>
                  <a:srgbClr val="002060"/>
                </a:solidFill>
                <a:effectLst>
                  <a:outerShdw blurRad="38100" dist="38100" dir="2700000" algn="tl">
                    <a:srgbClr val="000000"/>
                  </a:outerShdw>
                </a:effectLst>
                <a:latin typeface="Bradley Hand ITC" panose="03070402050302030203" pitchFamily="66" charset="0"/>
              </a:rPr>
            </a:b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t>
            </a:r>
            <a:r>
              <a:rPr lang="en-GB" altLang="tr-TR" sz="4400" b="1" dirty="0" err="1">
                <a:solidFill>
                  <a:srgbClr val="002060"/>
                </a:solidFill>
                <a:effectLst>
                  <a:outerShdw blurRad="38100" dist="38100" dir="2700000" algn="tl">
                    <a:srgbClr val="000000"/>
                  </a:outerShdw>
                </a:effectLst>
                <a:latin typeface="Bradley Hand ITC" panose="03070402050302030203" pitchFamily="66" charset="0"/>
              </a:rPr>
              <a:t>Seyirciler</a:t>
            </a:r>
            <a:r>
              <a:rPr lang="en-GB" altLang="tr-TR" sz="4400" b="1" dirty="0">
                <a:solidFill>
                  <a:srgbClr val="002060"/>
                </a:solidFill>
                <a:effectLst>
                  <a:outerShdw blurRad="38100" dist="38100" dir="2700000" algn="tl">
                    <a:srgbClr val="000000"/>
                  </a:outerShdw>
                </a:effectLst>
                <a:latin typeface="Bradley Hand ITC" panose="03070402050302030203" pitchFamily="66" charset="0"/>
              </a:rPr>
              <a:t/>
            </a:r>
            <a:br>
              <a:rPr lang="en-GB" altLang="tr-TR" sz="4400" b="1" dirty="0">
                <a:solidFill>
                  <a:srgbClr val="002060"/>
                </a:solidFill>
                <a:effectLst>
                  <a:outerShdw blurRad="38100" dist="38100" dir="2700000" algn="tl">
                    <a:srgbClr val="000000"/>
                  </a:outerShdw>
                </a:effectLst>
                <a:latin typeface="Bradley Hand ITC" panose="03070402050302030203" pitchFamily="66" charset="0"/>
              </a:rPr>
            </a:br>
            <a:endParaRPr lang="en-GB" altLang="tr-TR" sz="4400" b="1" dirty="0">
              <a:solidFill>
                <a:srgbClr val="002060"/>
              </a:solidFill>
              <a:effectLst>
                <a:outerShdw blurRad="38100" dist="38100" dir="2700000" algn="tl">
                  <a:srgbClr val="000000"/>
                </a:outerShdw>
              </a:effectLst>
              <a:latin typeface="Bradley Hand ITC" panose="03070402050302030203" pitchFamily="66" charset="0"/>
            </a:endParaRPr>
          </a:p>
        </p:txBody>
      </p:sp>
    </p:spTree>
    <p:extLst>
      <p:ext uri="{BB962C8B-B14F-4D97-AF65-F5344CB8AC3E}">
        <p14:creationId xmlns:p14="http://schemas.microsoft.com/office/powerpoint/2010/main" xmlns="" val="178790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0" y="-242888"/>
            <a:ext cx="9144000" cy="7100888"/>
          </a:xfrm>
          <a:prstGeom prst="rect">
            <a:avLst/>
          </a:prstGeom>
          <a:solidFill>
            <a:schemeClr val="tx1"/>
          </a:solidFill>
          <a:ln w="9525">
            <a:noFill/>
            <a:round/>
            <a:headEnd/>
            <a:tailEnd/>
          </a:ln>
          <a:effectLst/>
        </p:spPr>
        <p:txBody>
          <a:bodyPr lIns="90000" tIns="46800" rIns="90000" bIns="46800" anchor="ctr"/>
          <a:lstStyle>
            <a:lvl1pPr marL="836613" indent="-836613"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defTabSz="449263" eaLnBrk="1" fontAlgn="base" hangingPunct="1">
              <a:spcBef>
                <a:spcPct val="0"/>
              </a:spcBef>
              <a:spcAft>
                <a:spcPct val="0"/>
              </a:spcAft>
              <a:buClr>
                <a:srgbClr val="E5E5FF"/>
              </a:buClr>
              <a:buSzPct val="100000"/>
              <a:buFont typeface="Garamond" pitchFamily="18" charset="0"/>
              <a:buNone/>
            </a:pPr>
            <a:r>
              <a:rPr lang="en-GB" altLang="tr-TR" sz="4400" b="1" dirty="0">
                <a:solidFill>
                  <a:srgbClr val="E5E5FF"/>
                </a:solidFill>
                <a:effectLst>
                  <a:outerShdw blurRad="38100" dist="38100" dir="2700000" algn="tl">
                    <a:srgbClr val="000000"/>
                  </a:outerShdw>
                </a:effectLst>
                <a:latin typeface="Garamond" pitchFamily="18" charset="0"/>
              </a:rPr>
              <a:t>	</a:t>
            </a:r>
            <a:r>
              <a:rPr lang="en-GB" altLang="tr-TR" sz="4400" b="1" dirty="0" smtClean="0">
                <a:solidFill>
                  <a:srgbClr val="C00000"/>
                </a:solidFill>
                <a:latin typeface="Bradley Hand ITC" panose="03070402050302030203" pitchFamily="66" charset="0"/>
              </a:rPr>
              <a:t>Zorba</a:t>
            </a:r>
            <a:r>
              <a:rPr lang="tr-TR" altLang="tr-TR" sz="4400" b="1" dirty="0" err="1" smtClean="0">
                <a:solidFill>
                  <a:srgbClr val="C00000"/>
                </a:solidFill>
                <a:latin typeface="Bradley Hand ITC" panose="03070402050302030203" pitchFamily="66" charset="0"/>
              </a:rPr>
              <a:t>lık</a:t>
            </a:r>
            <a:r>
              <a:rPr lang="tr-TR" altLang="tr-TR" sz="4400" b="1" dirty="0" smtClean="0">
                <a:solidFill>
                  <a:srgbClr val="C00000"/>
                </a:solidFill>
                <a:latin typeface="Bradley Hand ITC" panose="03070402050302030203" pitchFamily="66" charset="0"/>
              </a:rPr>
              <a:t> davranışını gösteren öğrencilerin </a:t>
            </a:r>
            <a:r>
              <a:rPr lang="en-GB" altLang="tr-TR" sz="4400" b="1" dirty="0" smtClean="0">
                <a:solidFill>
                  <a:srgbClr val="C00000"/>
                </a:solidFill>
                <a:latin typeface="Bradley Hand ITC" panose="03070402050302030203" pitchFamily="66" charset="0"/>
              </a:rPr>
              <a:t> </a:t>
            </a:r>
            <a:r>
              <a:rPr lang="en-GB" altLang="tr-TR" sz="4400" b="1" dirty="0" err="1" smtClean="0">
                <a:solidFill>
                  <a:srgbClr val="C00000"/>
                </a:solidFill>
                <a:latin typeface="Bradley Hand ITC" panose="03070402050302030203" pitchFamily="66" charset="0"/>
              </a:rPr>
              <a:t>özellikleri</a:t>
            </a:r>
            <a:endParaRPr lang="tr-TR" altLang="tr-TR" sz="4400" b="1" dirty="0">
              <a:solidFill>
                <a:srgbClr val="C0000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4400" b="1" dirty="0">
                <a:solidFill>
                  <a:srgbClr val="C00000"/>
                </a:solidFill>
                <a:latin typeface="Bradley Hand ITC" panose="03070402050302030203" pitchFamily="66" charset="0"/>
              </a:rPr>
              <a:t>*</a:t>
            </a:r>
            <a:r>
              <a:rPr lang="tr-TR" altLang="tr-TR" sz="4400" b="1" dirty="0" smtClean="0">
                <a:solidFill>
                  <a:srgbClr val="C00000"/>
                </a:solidFill>
                <a:latin typeface="Bradley Hand ITC" panose="03070402050302030203" pitchFamily="66" charset="0"/>
              </a:rPr>
              <a:t> </a:t>
            </a:r>
            <a:r>
              <a:rPr lang="en-GB" altLang="tr-TR" sz="2000" b="1" dirty="0" err="1" smtClean="0">
                <a:solidFill>
                  <a:srgbClr val="002060"/>
                </a:solidFill>
                <a:latin typeface="Bradley Hand ITC" panose="03070402050302030203" pitchFamily="66" charset="0"/>
              </a:rPr>
              <a:t>Yaptıkları</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davranışı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önce</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reddederler</a:t>
            </a:r>
            <a:r>
              <a:rPr lang="en-GB" altLang="tr-TR" sz="2000" b="1" dirty="0" smtClean="0">
                <a:solidFill>
                  <a:srgbClr val="002060"/>
                </a:solidFill>
                <a:latin typeface="Bradley Hand ITC" panose="03070402050302030203" pitchFamily="66" charset="0"/>
              </a:rPr>
              <a:t>,</a:t>
            </a:r>
            <a:r>
              <a:rPr lang="tr-TR" altLang="tr-TR" sz="2000" b="1" dirty="0" smtClean="0">
                <a:solidFill>
                  <a:srgbClr val="002060"/>
                </a:solidFill>
                <a:latin typeface="Bradley Hand ITC" panose="03070402050302030203" pitchFamily="66" charset="0"/>
              </a:rPr>
              <a:t>                      </a:t>
            </a: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a:solidFill>
                  <a:srgbClr val="002060"/>
                </a:solidFill>
                <a:latin typeface="Bradley Hand ITC" panose="03070402050302030203" pitchFamily="66" charset="0"/>
              </a:rPr>
              <a:t> </a:t>
            </a:r>
            <a:r>
              <a:rPr lang="en-GB" altLang="tr-TR" sz="2000" b="1" dirty="0" err="1" smtClean="0">
                <a:solidFill>
                  <a:srgbClr val="002060"/>
                </a:solidFill>
                <a:latin typeface="Bradley Hand ITC" panose="03070402050302030203" pitchFamily="66" charset="0"/>
              </a:rPr>
              <a:t>sonra</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suçu</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başkasına</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atarlar</a:t>
            </a:r>
            <a:r>
              <a:rPr lang="en-GB" altLang="tr-TR" sz="2000" b="1" dirty="0" smtClean="0">
                <a:solidFill>
                  <a:srgbClr val="002060"/>
                </a:solidFill>
                <a:latin typeface="Bradley Hand ITC" panose="03070402050302030203" pitchFamily="66" charset="0"/>
              </a:rPr>
              <a:t>,</a:t>
            </a:r>
            <a:endParaRPr lang="tr-TR" altLang="tr-TR" sz="2000" b="1" dirty="0" smtClean="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en-GB" altLang="tr-TR" sz="2000" b="1" dirty="0" err="1" smtClean="0">
                <a:solidFill>
                  <a:srgbClr val="002060"/>
                </a:solidFill>
                <a:latin typeface="Bradley Hand ITC" panose="03070402050302030203" pitchFamily="66" charset="0"/>
              </a:rPr>
              <a:t>ve</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en</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nihayet</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mağdurun</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hak</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ettiğini</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söylerler</a:t>
            </a:r>
            <a:r>
              <a:rPr lang="en-GB" altLang="tr-TR" sz="2000" b="1" dirty="0" smtClean="0">
                <a:solidFill>
                  <a:srgbClr val="002060"/>
                </a:solidFill>
                <a:latin typeface="Bradley Hand ITC" panose="03070402050302030203" pitchFamily="66" charset="0"/>
              </a:rPr>
              <a:t>.”</a:t>
            </a:r>
            <a:endParaRPr lang="tr-TR" altLang="tr-TR" sz="2000" b="1" dirty="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endParaRPr lang="tr-TR" altLang="tr-TR" sz="2000" b="1" dirty="0" smtClean="0">
              <a:solidFill>
                <a:srgbClr val="C0000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smtClean="0">
                <a:solidFill>
                  <a:srgbClr val="C00000"/>
                </a:solidFill>
                <a:latin typeface="Bradley Hand ITC" panose="03070402050302030203" pitchFamily="66" charset="0"/>
              </a:rPr>
              <a:t>*</a:t>
            </a:r>
            <a:r>
              <a:rPr lang="en-GB" altLang="tr-TR" sz="2000" b="1" dirty="0" err="1" smtClean="0">
                <a:solidFill>
                  <a:srgbClr val="002060"/>
                </a:solidFill>
                <a:latin typeface="Bradley Hand ITC" panose="03070402050302030203" pitchFamily="66" charset="0"/>
              </a:rPr>
              <a:t>Olayları</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ve</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arkadaşlarını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kontrol</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etme</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gereksinimi</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duyarlar</a:t>
            </a:r>
            <a:r>
              <a:rPr lang="en-GB" altLang="tr-TR" sz="2000" b="1" dirty="0">
                <a:solidFill>
                  <a:srgbClr val="002060"/>
                </a:solidFill>
                <a:latin typeface="Bradley Hand ITC" panose="03070402050302030203" pitchFamily="66" charset="0"/>
              </a:rPr>
              <a:t>.</a:t>
            </a:r>
            <a:br>
              <a:rPr lang="en-GB" altLang="tr-TR" sz="2000" b="1" dirty="0">
                <a:solidFill>
                  <a:srgbClr val="002060"/>
                </a:solidFill>
                <a:latin typeface="Bradley Hand ITC" panose="03070402050302030203" pitchFamily="66" charset="0"/>
              </a:rPr>
            </a:br>
            <a:endParaRPr lang="tr-TR" altLang="tr-TR" sz="2000" b="1" dirty="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smtClean="0">
                <a:solidFill>
                  <a:srgbClr val="C00000"/>
                </a:solidFill>
                <a:latin typeface="Bradley Hand ITC" panose="03070402050302030203" pitchFamily="66" charset="0"/>
              </a:rPr>
              <a:t>*</a:t>
            </a:r>
            <a:r>
              <a:rPr lang="en-GB" altLang="tr-TR" sz="2000" b="1" dirty="0" err="1" smtClean="0">
                <a:solidFill>
                  <a:srgbClr val="002060"/>
                </a:solidFill>
                <a:latin typeface="Bradley Hand ITC" panose="03070402050302030203" pitchFamily="66" charset="0"/>
              </a:rPr>
              <a:t>Mağdurların</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acı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çekmesinden</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kendilerini</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sorumlu</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tutmazlar</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bundan</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zevk</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alırlar</a:t>
            </a:r>
            <a:r>
              <a:rPr lang="en-GB" altLang="tr-TR" sz="2000" b="1" dirty="0" smtClean="0">
                <a:solidFill>
                  <a:srgbClr val="002060"/>
                </a:solidFill>
                <a:latin typeface="Bradley Hand ITC" panose="03070402050302030203" pitchFamily="66" charset="0"/>
              </a:rPr>
              <a:t>.</a:t>
            </a:r>
            <a:endParaRPr lang="tr-TR" altLang="tr-TR" sz="2000" b="1" dirty="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smtClean="0">
                <a:solidFill>
                  <a:srgbClr val="C00000"/>
                </a:solidFill>
                <a:latin typeface="Bradley Hand ITC" panose="03070402050302030203" pitchFamily="66" charset="0"/>
              </a:rPr>
              <a:t>*</a:t>
            </a:r>
            <a:r>
              <a:rPr lang="en-GB" altLang="tr-TR" sz="2000" b="1" dirty="0" smtClean="0">
                <a:solidFill>
                  <a:srgbClr val="002060"/>
                </a:solidFill>
                <a:latin typeface="Bradley Hand ITC" panose="03070402050302030203" pitchFamily="66" charset="0"/>
              </a:rPr>
              <a:t> </a:t>
            </a:r>
            <a:r>
              <a:rPr lang="en-GB" altLang="tr-TR" sz="2000" b="1" dirty="0" err="1" smtClean="0">
                <a:solidFill>
                  <a:srgbClr val="002060"/>
                </a:solidFill>
                <a:latin typeface="Bradley Hand ITC" panose="03070402050302030203" pitchFamily="66" charset="0"/>
              </a:rPr>
              <a:t>Mağdurlara</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karşı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hiç</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empati</a:t>
            </a:r>
            <a:r>
              <a:rPr lang="en-GB" altLang="tr-TR" sz="2000" b="1" dirty="0">
                <a:solidFill>
                  <a:srgbClr val="002060"/>
                </a:solidFill>
                <a:latin typeface="Bradley Hand ITC" panose="03070402050302030203" pitchFamily="66" charset="0"/>
              </a:rPr>
              <a:t> </a:t>
            </a:r>
            <a:r>
              <a:rPr lang="en-GB" altLang="tr-TR" sz="2000" b="1" dirty="0" err="1" smtClean="0">
                <a:solidFill>
                  <a:srgbClr val="002060"/>
                </a:solidFill>
                <a:latin typeface="Bradley Hand ITC" panose="03070402050302030203" pitchFamily="66" charset="0"/>
              </a:rPr>
              <a:t>duymazlar</a:t>
            </a:r>
            <a:r>
              <a:rPr lang="tr-TR" altLang="tr-TR" sz="2000" b="1" dirty="0">
                <a:solidFill>
                  <a:srgbClr val="002060"/>
                </a:solidFill>
                <a:latin typeface="Bradley Hand ITC" panose="03070402050302030203" pitchFamily="66" charset="0"/>
              </a:rPr>
              <a:t>.</a:t>
            </a:r>
            <a:r>
              <a:rPr lang="en-GB" altLang="tr-TR" sz="2000" b="1" dirty="0">
                <a:solidFill>
                  <a:srgbClr val="002060"/>
                </a:solidFill>
                <a:latin typeface="Bradley Hand ITC" panose="03070402050302030203" pitchFamily="66" charset="0"/>
              </a:rPr>
              <a:t/>
            </a:r>
            <a:br>
              <a:rPr lang="en-GB" altLang="tr-TR" sz="2000" b="1" dirty="0">
                <a:solidFill>
                  <a:srgbClr val="002060"/>
                </a:solidFill>
                <a:latin typeface="Bradley Hand ITC" panose="03070402050302030203" pitchFamily="66" charset="0"/>
              </a:rPr>
            </a:br>
            <a:endParaRPr lang="tr-TR" altLang="tr-TR" sz="2000" b="1" dirty="0" smtClean="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smtClean="0">
                <a:solidFill>
                  <a:srgbClr val="C00000"/>
                </a:solidFill>
                <a:latin typeface="Bradley Hand ITC" panose="03070402050302030203" pitchFamily="66" charset="0"/>
              </a:rPr>
              <a:t>*</a:t>
            </a:r>
            <a:r>
              <a:rPr lang="en-GB" altLang="tr-TR" sz="2000" b="1" dirty="0" smtClean="0">
                <a:solidFill>
                  <a:srgbClr val="002060"/>
                </a:solidFill>
                <a:latin typeface="Bradley Hand ITC" panose="03070402050302030203" pitchFamily="66" charset="0"/>
              </a:rPr>
              <a:t> </a:t>
            </a:r>
            <a:r>
              <a:rPr lang="en-GB" altLang="tr-TR" sz="2000" b="1" dirty="0" err="1" smtClean="0">
                <a:solidFill>
                  <a:srgbClr val="002060"/>
                </a:solidFill>
                <a:latin typeface="Bradley Hand ITC" panose="03070402050302030203" pitchFamily="66" charset="0"/>
              </a:rPr>
              <a:t>Mağdurların</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onları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kışkırttıklarını</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söyleyerek</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suçu</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onlara</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atarlar</a:t>
            </a:r>
            <a:r>
              <a:rPr lang="en-GB" altLang="tr-TR" sz="2000" b="1" dirty="0" smtClean="0">
                <a:solidFill>
                  <a:srgbClr val="002060"/>
                </a:solidFill>
                <a:latin typeface="Bradley Hand ITC" panose="03070402050302030203" pitchFamily="66" charset="0"/>
              </a:rPr>
              <a:t>.</a:t>
            </a:r>
            <a:endParaRPr lang="tr-TR" altLang="tr-TR" sz="2000" b="1" dirty="0">
              <a:solidFill>
                <a:srgbClr val="002060"/>
              </a:solidFill>
              <a:latin typeface="Bradley Hand ITC" panose="03070402050302030203" pitchFamily="66" charset="0"/>
            </a:endParaRPr>
          </a:p>
          <a:p>
            <a:pPr defTabSz="449263" eaLnBrk="1" fontAlgn="base" hangingPunct="1">
              <a:spcBef>
                <a:spcPct val="0"/>
              </a:spcBef>
              <a:spcAft>
                <a:spcPct val="0"/>
              </a:spcAft>
              <a:buClr>
                <a:srgbClr val="E5E5FF"/>
              </a:buClr>
              <a:buSzPct val="100000"/>
              <a:buFont typeface="Garamond" pitchFamily="18" charset="0"/>
              <a:buNone/>
            </a:pPr>
            <a:r>
              <a:rPr lang="tr-TR" altLang="tr-TR" sz="2000" b="1" dirty="0" smtClean="0">
                <a:solidFill>
                  <a:srgbClr val="C00000"/>
                </a:solidFill>
                <a:latin typeface="Bradley Hand ITC" panose="03070402050302030203" pitchFamily="66" charset="0"/>
              </a:rPr>
              <a:t>*</a:t>
            </a:r>
            <a:r>
              <a:rPr lang="en-GB" altLang="tr-TR" sz="2000" b="1" dirty="0" err="1" smtClean="0">
                <a:solidFill>
                  <a:srgbClr val="002060"/>
                </a:solidFill>
                <a:latin typeface="Bradley Hand ITC" panose="03070402050302030203" pitchFamily="66" charset="0"/>
              </a:rPr>
              <a:t>Genelde</a:t>
            </a:r>
            <a:r>
              <a:rPr lang="en-GB" altLang="tr-TR" sz="2000" b="1" dirty="0" smtClean="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kendileri</a:t>
            </a:r>
            <a:r>
              <a:rPr lang="en-GB" altLang="tr-TR" sz="2000" b="1" dirty="0">
                <a:solidFill>
                  <a:srgbClr val="002060"/>
                </a:solidFill>
                <a:latin typeface="Bradley Hand ITC" panose="03070402050302030203" pitchFamily="66" charset="0"/>
              </a:rPr>
              <a:t> de </a:t>
            </a:r>
            <a:r>
              <a:rPr lang="en-GB" altLang="tr-TR" sz="2000" b="1" dirty="0" err="1">
                <a:solidFill>
                  <a:srgbClr val="002060"/>
                </a:solidFill>
                <a:latin typeface="Bradley Hand ITC" panose="03070402050302030203" pitchFamily="66" charset="0"/>
              </a:rPr>
              <a:t>zorbalığa</a:t>
            </a:r>
            <a:r>
              <a:rPr lang="en-GB" altLang="tr-TR" sz="2000" b="1" dirty="0">
                <a:solidFill>
                  <a:srgbClr val="002060"/>
                </a:solidFill>
                <a:latin typeface="Bradley Hand ITC" panose="03070402050302030203" pitchFamily="66" charset="0"/>
              </a:rPr>
              <a:t> </a:t>
            </a:r>
            <a:r>
              <a:rPr lang="en-GB" altLang="tr-TR" sz="2000" b="1" dirty="0" err="1">
                <a:solidFill>
                  <a:srgbClr val="002060"/>
                </a:solidFill>
                <a:latin typeface="Bradley Hand ITC" panose="03070402050302030203" pitchFamily="66" charset="0"/>
              </a:rPr>
              <a:t>uğramıştır</a:t>
            </a:r>
            <a:r>
              <a:rPr lang="en-GB" altLang="tr-TR" sz="2000" b="1" dirty="0">
                <a:solidFill>
                  <a:srgbClr val="002060"/>
                </a:solidFill>
                <a:latin typeface="Bradley Hand ITC" panose="03070402050302030203" pitchFamily="66" charset="0"/>
              </a:rPr>
              <a:t>.</a:t>
            </a:r>
          </a:p>
        </p:txBody>
      </p:sp>
      <p:pic>
        <p:nvPicPr>
          <p:cNvPr id="2050" name="Picture 2" descr="C:\Users\bb\Desktop\indir.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08104" y="1844825"/>
            <a:ext cx="3528392" cy="17281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686260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6632"/>
            <a:ext cx="8784976" cy="6624736"/>
          </a:xfrm>
        </p:spPr>
        <p:txBody>
          <a:bodyPr>
            <a:normAutofit fontScale="92500" lnSpcReduction="20000"/>
          </a:bodyPr>
          <a:lstStyle/>
          <a:p>
            <a:endParaRPr lang="tr-TR" dirty="0" smtClean="0"/>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Kavgacı davranışları vardır.</a:t>
            </a:r>
          </a:p>
          <a:p>
            <a:pPr algn="just"/>
            <a:r>
              <a:rPr lang="tr-TR" b="1" dirty="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Suça karışırlar.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Akademik olarak olumsuz davranışlar (kopya çekmek, okuldan kaçmak) sergilerler.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Düşük akademik başarıları vardır.</a:t>
            </a:r>
          </a:p>
          <a:p>
            <a:pPr algn="just"/>
            <a:r>
              <a:rPr lang="tr-TR" b="1" dirty="0" smtClean="0">
                <a:solidFill>
                  <a:srgbClr val="002060"/>
                </a:solidFill>
                <a:latin typeface="Bradley Hand ITC" panose="03070402050302030203" pitchFamily="66" charset="0"/>
              </a:rPr>
              <a:t>Zorba arkadaşları vardır.</a:t>
            </a:r>
          </a:p>
          <a:p>
            <a:pPr algn="just"/>
            <a:r>
              <a:rPr lang="tr-TR" b="1" dirty="0" smtClean="0">
                <a:solidFill>
                  <a:srgbClr val="002060"/>
                </a:solidFill>
                <a:latin typeface="Bradley Hand ITC" panose="03070402050302030203" pitchFamily="66" charset="0"/>
              </a:rPr>
              <a:t> </a:t>
            </a: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Otoriter ebeveynlere sahiptirler.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Ebeveynleri cezalandırıcı disiplin yaklaşımlarını kullanırlar.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Daha az sorumluluk sahibi ve daha az destekleyici ebeveynlere sahiptirler.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Yetişkin rol modellerinden yoksundurlar.</a:t>
            </a:r>
          </a:p>
          <a:p>
            <a:pPr algn="just"/>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Okul uyumları zayıftır(ev ödevlerin </a:t>
            </a:r>
            <a:r>
              <a:rPr lang="tr-TR" b="1" dirty="0" err="1" smtClean="0">
                <a:solidFill>
                  <a:srgbClr val="002060"/>
                </a:solidFill>
                <a:latin typeface="Bradley Hand ITC" panose="03070402050302030203" pitchFamily="66" charset="0"/>
              </a:rPr>
              <a:t>yapma,okul</a:t>
            </a:r>
            <a:r>
              <a:rPr lang="tr-TR" b="1" dirty="0" smtClean="0">
                <a:solidFill>
                  <a:srgbClr val="002060"/>
                </a:solidFill>
                <a:latin typeface="Bradley Hand ITC" panose="03070402050302030203" pitchFamily="66" charset="0"/>
              </a:rPr>
              <a:t> kurallarına uyma) </a:t>
            </a:r>
            <a:endParaRPr lang="tr-TR" b="1" dirty="0">
              <a:solidFill>
                <a:srgbClr val="002060"/>
              </a:solidFill>
              <a:latin typeface="Bradley Hand ITC" panose="03070402050302030203" pitchFamily="66" charset="0"/>
            </a:endParaRPr>
          </a:p>
        </p:txBody>
      </p:sp>
    </p:spTree>
    <p:extLst>
      <p:ext uri="{BB962C8B-B14F-4D97-AF65-F5344CB8AC3E}">
        <p14:creationId xmlns:p14="http://schemas.microsoft.com/office/powerpoint/2010/main" xmlns="" val="1424785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0" y="-143496"/>
            <a:ext cx="9144000" cy="7100888"/>
          </a:xfrm>
          <a:prstGeom prst="rect">
            <a:avLst/>
          </a:prstGeom>
          <a:solidFill>
            <a:schemeClr val="bg1"/>
          </a:solidFill>
          <a:ln w="9525">
            <a:noFill/>
            <a:round/>
            <a:headEnd/>
            <a:tailEnd/>
          </a:ln>
          <a:effectLst/>
        </p:spPr>
        <p:txBody>
          <a:bodyPr lIns="90000" tIns="46800" rIns="90000" bIns="46800" anchor="ctr"/>
          <a:lstStyle>
            <a:lvl1pPr marL="836613" indent="-836613"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1pPr>
            <a:lvl2pPr marL="742950" indent="-28575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2pPr>
            <a:lvl3pPr marL="11430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3pPr>
            <a:lvl4pPr marL="16002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4pPr>
            <a:lvl5pPr marL="2057400" indent="-228600" eaLnBrk="0" hangingPunc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5pPr>
            <a:lvl6pPr marL="25146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6pPr>
            <a:lvl7pPr marL="29718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7pPr>
            <a:lvl8pPr marL="34290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8pPr>
            <a:lvl9pPr marL="3886200" indent="-228600" defTabSz="449263" eaLnBrk="0" fontAlgn="base" hangingPunct="0">
              <a:lnSpc>
                <a:spcPct val="93000"/>
              </a:lnSpc>
              <a:spcBef>
                <a:spcPct val="0"/>
              </a:spcBef>
              <a:spcAft>
                <a:spcPct val="0"/>
              </a:spcAft>
              <a:buClr>
                <a:srgbClr val="FFFFFF"/>
              </a:buClr>
              <a:buSzPct val="100000"/>
              <a:buFont typeface="Arial" charset="0"/>
              <a:tabLst>
                <a:tab pos="836613" algn="l"/>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Lucida Sans Unicode" pitchFamily="34" charset="0"/>
                <a:cs typeface="Lucida Sans Unicode" pitchFamily="34" charset="0"/>
              </a:defRPr>
            </a:lvl9pPr>
          </a:lstStyle>
          <a:p>
            <a:pPr defTabSz="449263" eaLnBrk="1" fontAlgn="base" hangingPunct="1">
              <a:spcBef>
                <a:spcPct val="0"/>
              </a:spcBef>
              <a:spcAft>
                <a:spcPct val="0"/>
              </a:spcAft>
              <a:buClr>
                <a:srgbClr val="E5E5FF"/>
              </a:buClr>
              <a:buSzPct val="100000"/>
              <a:buFont typeface="Garamond" pitchFamily="18" charset="0"/>
              <a:buNone/>
            </a:pPr>
            <a:r>
              <a:rPr lang="en-GB" altLang="tr-TR" sz="4400" b="1" dirty="0">
                <a:solidFill>
                  <a:srgbClr val="E5E5FF"/>
                </a:solidFill>
                <a:effectLst>
                  <a:outerShdw blurRad="38100" dist="38100" dir="2700000" algn="tl">
                    <a:srgbClr val="000000"/>
                  </a:outerShdw>
                </a:effectLst>
                <a:latin typeface="Garamond" pitchFamily="18" charset="0"/>
              </a:rPr>
              <a:t>	</a:t>
            </a:r>
            <a:r>
              <a:rPr lang="en-GB" altLang="tr-TR" sz="4400" b="1" u="sng" dirty="0" err="1">
                <a:solidFill>
                  <a:srgbClr val="C00000"/>
                </a:solidFill>
                <a:latin typeface="Bradley Hand ITC" panose="03070402050302030203" pitchFamily="66" charset="0"/>
              </a:rPr>
              <a:t>Seyirciler</a:t>
            </a:r>
            <a:r>
              <a:rPr lang="tr-TR" altLang="tr-TR" sz="4400" b="1" u="sng" dirty="0">
                <a:solidFill>
                  <a:srgbClr val="C00000"/>
                </a:solidFill>
                <a:latin typeface="Bradley Hand ITC" panose="03070402050302030203" pitchFamily="66" charset="0"/>
              </a:rPr>
              <a:t>in özellikleri</a:t>
            </a:r>
            <a:r>
              <a:rPr lang="en-GB" altLang="tr-TR" sz="4400" b="1" u="sng" dirty="0">
                <a:solidFill>
                  <a:srgbClr val="C00000"/>
                </a:solidFill>
                <a:latin typeface="Bradley Hand ITC" panose="03070402050302030203" pitchFamily="66" charset="0"/>
              </a:rPr>
              <a:t/>
            </a:r>
            <a:br>
              <a:rPr lang="en-GB" altLang="tr-TR" sz="4400" b="1" u="sng" dirty="0">
                <a:solidFill>
                  <a:srgbClr val="C00000"/>
                </a:solidFill>
                <a:latin typeface="Bradley Hand ITC" panose="03070402050302030203" pitchFamily="66" charset="0"/>
              </a:rPr>
            </a:br>
            <a:r>
              <a:rPr lang="en-GB" altLang="tr-TR" sz="4400" b="1" u="sng" dirty="0">
                <a:solidFill>
                  <a:srgbClr val="C00000"/>
                </a:solidFill>
                <a:latin typeface="Bradley Hand ITC" panose="03070402050302030203" pitchFamily="66" charset="0"/>
              </a:rPr>
              <a:t/>
            </a:r>
            <a:br>
              <a:rPr lang="en-GB" altLang="tr-TR" sz="4400" b="1" u="sng" dirty="0">
                <a:solidFill>
                  <a:srgbClr val="C0000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1. </a:t>
            </a:r>
            <a:r>
              <a:rPr lang="en-GB" altLang="tr-TR" sz="2400" b="1" dirty="0" err="1">
                <a:solidFill>
                  <a:srgbClr val="002060"/>
                </a:solidFill>
                <a:latin typeface="Bradley Hand ITC" panose="03070402050302030203" pitchFamily="66" charset="0"/>
              </a:rPr>
              <a:t>Zorbalık</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olaylarının</a:t>
            </a:r>
            <a:r>
              <a:rPr lang="en-GB" altLang="tr-TR" sz="2400" b="1" dirty="0">
                <a:solidFill>
                  <a:srgbClr val="002060"/>
                </a:solidFill>
                <a:latin typeface="Bradley Hand ITC" panose="03070402050302030203" pitchFamily="66" charset="0"/>
              </a:rPr>
              <a:t> %85'inde </a:t>
            </a:r>
            <a:r>
              <a:rPr lang="en-GB" altLang="tr-TR" sz="2400" b="1" dirty="0" err="1">
                <a:solidFill>
                  <a:srgbClr val="002060"/>
                </a:solidFill>
                <a:latin typeface="Bradley Hand ITC" panose="03070402050302030203" pitchFamily="66" charset="0"/>
              </a:rPr>
              <a:t>akranlar</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seyirci</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durumundadır</a:t>
            </a:r>
            <a:r>
              <a:rPr lang="en-GB" altLang="tr-TR" sz="2400" b="1" dirty="0">
                <a:solidFill>
                  <a:srgbClr val="002060"/>
                </a:solidFill>
                <a:latin typeface="Bradley Hand ITC" panose="03070402050302030203" pitchFamily="66" charset="0"/>
              </a:rPr>
              <a:t>.</a:t>
            </a:r>
            <a:br>
              <a:rPr lang="en-GB" altLang="tr-TR" sz="2400" b="1" dirty="0">
                <a:solidFill>
                  <a:srgbClr val="00206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
            </a:r>
            <a:br>
              <a:rPr lang="en-GB" altLang="tr-TR" sz="2400" b="1" dirty="0">
                <a:solidFill>
                  <a:srgbClr val="00206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2. </a:t>
            </a:r>
            <a:r>
              <a:rPr lang="en-GB" altLang="tr-TR" sz="2400" b="1" dirty="0" err="1">
                <a:solidFill>
                  <a:srgbClr val="002060"/>
                </a:solidFill>
                <a:latin typeface="Bradley Hand ITC" panose="03070402050302030203" pitchFamily="66" charset="0"/>
              </a:rPr>
              <a:t>Sadece</a:t>
            </a:r>
            <a:r>
              <a:rPr lang="en-GB" altLang="tr-TR" sz="2400" b="1" dirty="0">
                <a:solidFill>
                  <a:srgbClr val="002060"/>
                </a:solidFill>
                <a:latin typeface="Bradley Hand ITC" panose="03070402050302030203" pitchFamily="66" charset="0"/>
              </a:rPr>
              <a:t> % 11'inde </a:t>
            </a:r>
            <a:r>
              <a:rPr lang="en-GB" altLang="tr-TR" sz="2400" b="1" dirty="0" err="1">
                <a:solidFill>
                  <a:srgbClr val="002060"/>
                </a:solidFill>
                <a:latin typeface="Bradley Hand ITC" panose="03070402050302030203" pitchFamily="66" charset="0"/>
              </a:rPr>
              <a:t>zorbaya</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müdahale</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ettikleri</a:t>
            </a:r>
            <a:r>
              <a:rPr lang="en-GB" altLang="tr-TR" sz="2400" b="1" dirty="0">
                <a:solidFill>
                  <a:srgbClr val="002060"/>
                </a:solidFill>
                <a:latin typeface="Bradley Hand ITC" panose="03070402050302030203" pitchFamily="66" charset="0"/>
              </a:rPr>
              <a:t> </a:t>
            </a:r>
            <a:r>
              <a:rPr lang="en-GB" altLang="tr-TR" sz="2400" b="1" dirty="0" err="1">
                <a:solidFill>
                  <a:srgbClr val="002060"/>
                </a:solidFill>
                <a:latin typeface="Bradley Hand ITC" panose="03070402050302030203" pitchFamily="66" charset="0"/>
              </a:rPr>
              <a:t>görülür</a:t>
            </a:r>
            <a:r>
              <a:rPr lang="en-GB" altLang="tr-TR" sz="2400" b="1" dirty="0">
                <a:solidFill>
                  <a:srgbClr val="002060"/>
                </a:solidFill>
                <a:latin typeface="Bradley Hand ITC" panose="03070402050302030203" pitchFamily="66" charset="0"/>
              </a:rPr>
              <a:t/>
            </a:r>
            <a:br>
              <a:rPr lang="en-GB" altLang="tr-TR" sz="2400" b="1" dirty="0">
                <a:solidFill>
                  <a:srgbClr val="00206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
            </a:r>
            <a:br>
              <a:rPr lang="en-GB" altLang="tr-TR" sz="2400" b="1" dirty="0">
                <a:solidFill>
                  <a:srgbClr val="00206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3</a:t>
            </a:r>
            <a:r>
              <a:rPr lang="en-GB" altLang="tr-TR" sz="2400" b="1" dirty="0" smtClean="0">
                <a:solidFill>
                  <a:srgbClr val="002060"/>
                </a:solidFill>
                <a:latin typeface="Bradley Hand ITC" panose="03070402050302030203" pitchFamily="66" charset="0"/>
              </a:rPr>
              <a:t>.“Suçluluk</a:t>
            </a:r>
            <a:r>
              <a:rPr lang="en-GB" altLang="tr-TR" sz="2400" b="1" dirty="0">
                <a:solidFill>
                  <a:srgbClr val="002060"/>
                </a:solidFill>
                <a:latin typeface="Bradley Hand ITC" panose="03070402050302030203" pitchFamily="66" charset="0"/>
              </a:rPr>
              <a:t>” </a:t>
            </a:r>
            <a:r>
              <a:rPr lang="en-GB" altLang="tr-TR" sz="2400" b="1" dirty="0" smtClean="0">
                <a:solidFill>
                  <a:srgbClr val="002060"/>
                </a:solidFill>
                <a:latin typeface="Bradley Hand ITC" panose="03070402050302030203" pitchFamily="66" charset="0"/>
              </a:rPr>
              <a:t>du</a:t>
            </a:r>
            <a:r>
              <a:rPr lang="tr-TR" altLang="tr-TR" sz="2400" b="1" dirty="0" smtClean="0">
                <a:solidFill>
                  <a:srgbClr val="002060"/>
                </a:solidFill>
                <a:latin typeface="Bradley Hand ITC" panose="03070402050302030203" pitchFamily="66" charset="0"/>
              </a:rPr>
              <a:t>yarlar.</a:t>
            </a:r>
            <a:r>
              <a:rPr lang="en-GB" altLang="tr-TR" sz="2400" b="1" dirty="0">
                <a:solidFill>
                  <a:srgbClr val="002060"/>
                </a:solidFill>
                <a:latin typeface="Bradley Hand ITC" panose="03070402050302030203" pitchFamily="66" charset="0"/>
              </a:rPr>
              <a:t/>
            </a:r>
            <a:br>
              <a:rPr lang="en-GB" altLang="tr-TR" sz="2400" b="1" dirty="0">
                <a:solidFill>
                  <a:srgbClr val="002060"/>
                </a:solidFill>
                <a:latin typeface="Bradley Hand ITC" panose="03070402050302030203" pitchFamily="66" charset="0"/>
              </a:rPr>
            </a:br>
            <a:r>
              <a:rPr lang="en-GB" altLang="tr-TR" sz="2400" b="1" dirty="0">
                <a:solidFill>
                  <a:srgbClr val="002060"/>
                </a:solidFill>
                <a:latin typeface="Bradley Hand ITC" panose="03070402050302030203" pitchFamily="66" charset="0"/>
              </a:rPr>
              <a:t/>
            </a:r>
            <a:br>
              <a:rPr lang="en-GB" altLang="tr-TR" sz="2400" b="1" dirty="0">
                <a:solidFill>
                  <a:srgbClr val="002060"/>
                </a:solidFill>
                <a:latin typeface="Bradley Hand ITC" panose="03070402050302030203" pitchFamily="66" charset="0"/>
              </a:rPr>
            </a:br>
            <a:endParaRPr lang="en-GB" altLang="tr-TR" sz="2400" b="1" dirty="0">
              <a:solidFill>
                <a:srgbClr val="002060"/>
              </a:solidFill>
              <a:latin typeface="Bradley Hand ITC" panose="03070402050302030203" pitchFamily="66" charset="0"/>
            </a:endParaRPr>
          </a:p>
        </p:txBody>
      </p:sp>
    </p:spTree>
    <p:extLst>
      <p:ext uri="{BB962C8B-B14F-4D97-AF65-F5344CB8AC3E}">
        <p14:creationId xmlns:p14="http://schemas.microsoft.com/office/powerpoint/2010/main" xmlns="" val="36442812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32506" cy="6741368"/>
          </a:xfrm>
        </p:spPr>
        <p:txBody>
          <a:bodyPr>
            <a:normAutofit/>
          </a:bodyPr>
          <a:lstStyle/>
          <a:p>
            <a:pPr marL="0" indent="0">
              <a:buNone/>
            </a:pPr>
            <a:r>
              <a:rPr lang="tr-TR" b="1" u="sng" dirty="0" smtClean="0">
                <a:solidFill>
                  <a:srgbClr val="C00000"/>
                </a:solidFill>
                <a:latin typeface="Bradley Hand ITC" panose="03070402050302030203" pitchFamily="66" charset="0"/>
              </a:rPr>
              <a:t>Mağdurlar (kurbanlar) </a:t>
            </a:r>
            <a:r>
              <a:rPr lang="tr-TR" b="1" u="sng" dirty="0" err="1" smtClean="0">
                <a:solidFill>
                  <a:srgbClr val="C00000"/>
                </a:solidFill>
                <a:latin typeface="Bradley Hand ITC" panose="03070402050302030203" pitchFamily="66" charset="0"/>
              </a:rPr>
              <a:t>ın</a:t>
            </a:r>
            <a:r>
              <a:rPr lang="tr-TR" b="1" u="sng" dirty="0" smtClean="0">
                <a:solidFill>
                  <a:srgbClr val="C00000"/>
                </a:solidFill>
                <a:latin typeface="Bradley Hand ITC" panose="03070402050302030203" pitchFamily="66" charset="0"/>
              </a:rPr>
              <a:t> özellikleri;</a:t>
            </a:r>
          </a:p>
          <a:p>
            <a:pPr marL="0" indent="0">
              <a:buNone/>
            </a:pPr>
            <a:r>
              <a:rPr lang="tr-TR" b="1" dirty="0" smtClean="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Kurbanların en temel özelliklerinden </a:t>
            </a:r>
          </a:p>
          <a:p>
            <a:pPr marL="0" indent="0">
              <a:buNone/>
            </a:pPr>
            <a:r>
              <a:rPr lang="tr-TR" b="1" dirty="0" smtClean="0">
                <a:solidFill>
                  <a:schemeClr val="accent1">
                    <a:lumMod val="50000"/>
                  </a:schemeClr>
                </a:solidFill>
                <a:latin typeface="Bradley Hand ITC" panose="03070402050302030203" pitchFamily="66" charset="0"/>
              </a:rPr>
              <a:t>birisi diğer öğrencilerden </a:t>
            </a:r>
          </a:p>
          <a:p>
            <a:pPr marL="0" indent="0">
              <a:buNone/>
            </a:pPr>
            <a:r>
              <a:rPr lang="tr-TR" b="1" dirty="0" smtClean="0">
                <a:solidFill>
                  <a:schemeClr val="accent1">
                    <a:lumMod val="50000"/>
                  </a:schemeClr>
                </a:solidFill>
                <a:latin typeface="Bradley Hand ITC" panose="03070402050302030203" pitchFamily="66" charset="0"/>
              </a:rPr>
              <a:t>daha kaygılı ve güvensiz olmalarıdır.</a:t>
            </a:r>
          </a:p>
          <a:p>
            <a:pPr marL="0" indent="0">
              <a:buNone/>
            </a:pPr>
            <a:r>
              <a:rPr lang="tr-TR" b="1" dirty="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Genellikle temkinli </a:t>
            </a:r>
          </a:p>
          <a:p>
            <a:pPr marL="0" indent="0">
              <a:buNone/>
            </a:pPr>
            <a:r>
              <a:rPr lang="tr-TR" b="1" dirty="0" smtClean="0">
                <a:solidFill>
                  <a:schemeClr val="accent1">
                    <a:lumMod val="50000"/>
                  </a:schemeClr>
                </a:solidFill>
                <a:latin typeface="Bradley Hand ITC" panose="03070402050302030203" pitchFamily="66" charset="0"/>
              </a:rPr>
              <a:t>hassas ve sessizdirler.</a:t>
            </a:r>
          </a:p>
          <a:p>
            <a:pPr marL="0" indent="0">
              <a:buNone/>
            </a:pPr>
            <a:r>
              <a:rPr lang="tr-TR" b="1" dirty="0" smtClean="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Özsaygıları düşüktür, kendilerini </a:t>
            </a:r>
          </a:p>
          <a:p>
            <a:pPr marL="0" indent="0">
              <a:buNone/>
            </a:pPr>
            <a:r>
              <a:rPr lang="tr-TR" b="1" dirty="0" smtClean="0">
                <a:solidFill>
                  <a:schemeClr val="accent1">
                    <a:lumMod val="50000"/>
                  </a:schemeClr>
                </a:solidFill>
                <a:latin typeface="Bradley Hand ITC" panose="03070402050302030203" pitchFamily="66" charset="0"/>
              </a:rPr>
              <a:t>ve kendi içinde</a:t>
            </a:r>
          </a:p>
          <a:p>
            <a:pPr marL="0" indent="0">
              <a:buNone/>
            </a:pPr>
            <a:r>
              <a:rPr lang="tr-TR" b="1" dirty="0" smtClean="0">
                <a:solidFill>
                  <a:schemeClr val="accent1">
                    <a:lumMod val="50000"/>
                  </a:schemeClr>
                </a:solidFill>
                <a:latin typeface="Bradley Hand ITC" panose="03070402050302030203" pitchFamily="66" charset="0"/>
              </a:rPr>
              <a:t>bulundukları durumu olumsuz algılama eğilimindedirler.</a:t>
            </a:r>
          </a:p>
          <a:p>
            <a:pPr marL="0" indent="0">
              <a:buNone/>
            </a:pPr>
            <a:r>
              <a:rPr lang="tr-TR" b="1" dirty="0" smtClean="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Kendilerini başarısız, utangaç olarak algılarlar.</a:t>
            </a:r>
          </a:p>
        </p:txBody>
      </p:sp>
      <p:pic>
        <p:nvPicPr>
          <p:cNvPr id="3074" name="Picture 2" descr="C:\Users\bb\Desktop\images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948264" y="692696"/>
            <a:ext cx="2184242" cy="35649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36032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92500" lnSpcReduction="10000"/>
          </a:bodyPr>
          <a:lstStyle/>
          <a:p>
            <a:pPr marL="0" indent="0">
              <a:buNone/>
            </a:pPr>
            <a:r>
              <a:rPr lang="tr-TR" b="1" dirty="0" smtClean="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Kurbanlar oyun yada yemek gibi etkinlikler de dahil olmak üzere okulda genellikle yalnızdırlar ve kendi sınıflarından yakın arkadaşları yoktur.</a:t>
            </a:r>
          </a:p>
          <a:p>
            <a:endParaRPr lang="tr-TR" b="1" dirty="0" smtClean="0">
              <a:solidFill>
                <a:schemeClr val="accent1">
                  <a:lumMod val="50000"/>
                </a:schemeClr>
              </a:solidFill>
              <a:latin typeface="Bradley Hand ITC" panose="03070402050302030203" pitchFamily="66" charset="0"/>
            </a:endParaRPr>
          </a:p>
          <a:p>
            <a:pPr marL="0" indent="0">
              <a:buNone/>
            </a:pPr>
            <a:r>
              <a:rPr lang="tr-TR" b="1" dirty="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Aynı zamanda iletişimi başlatmakta, diğer öğrencilerden zayıftırlar ve kendilerini ispatlama becerilerinden yoksundurlar. Bu nedenlerden dolayı da pek çok kurban diğer çocuklarca dışlanmıştır.</a:t>
            </a:r>
          </a:p>
          <a:p>
            <a:endParaRPr lang="tr-TR" b="1" dirty="0" smtClean="0">
              <a:solidFill>
                <a:schemeClr val="accent1">
                  <a:lumMod val="50000"/>
                </a:schemeClr>
              </a:solidFill>
              <a:latin typeface="Bradley Hand ITC" panose="03070402050302030203" pitchFamily="66" charset="0"/>
            </a:endParaRPr>
          </a:p>
          <a:p>
            <a:pPr marL="0" indent="0">
              <a:buNone/>
            </a:pPr>
            <a:r>
              <a:rPr lang="tr-TR" b="1" dirty="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Sosyal ve duygusal</a:t>
            </a:r>
          </a:p>
          <a:p>
            <a:pPr marL="0" indent="0">
              <a:buNone/>
            </a:pPr>
            <a:r>
              <a:rPr lang="tr-TR" b="1" dirty="0" smtClean="0">
                <a:solidFill>
                  <a:schemeClr val="accent1">
                    <a:lumMod val="50000"/>
                  </a:schemeClr>
                </a:solidFill>
                <a:latin typeface="Bradley Hand ITC" panose="03070402050302030203" pitchFamily="66" charset="0"/>
              </a:rPr>
              <a:t> uyumları zayıftır.</a:t>
            </a:r>
          </a:p>
          <a:p>
            <a:endParaRPr lang="tr-TR" b="1" dirty="0" smtClean="0">
              <a:solidFill>
                <a:schemeClr val="accent1">
                  <a:lumMod val="50000"/>
                </a:schemeClr>
              </a:solidFill>
              <a:latin typeface="Bradley Hand ITC" panose="03070402050302030203" pitchFamily="66" charset="0"/>
            </a:endParaRPr>
          </a:p>
          <a:p>
            <a:pPr marL="0" indent="0">
              <a:buNone/>
            </a:pPr>
            <a:r>
              <a:rPr lang="tr-TR" b="1" dirty="0" smtClean="0">
                <a:solidFill>
                  <a:srgbClr val="C00000"/>
                </a:solidFill>
                <a:latin typeface="Bradley Hand ITC" panose="03070402050302030203" pitchFamily="66" charset="0"/>
              </a:rPr>
              <a:t>*</a:t>
            </a:r>
            <a:r>
              <a:rPr lang="tr-TR" b="1" dirty="0" smtClean="0">
                <a:solidFill>
                  <a:schemeClr val="accent1">
                    <a:lumMod val="50000"/>
                  </a:schemeClr>
                </a:solidFill>
                <a:latin typeface="Bradley Hand ITC" panose="03070402050302030203" pitchFamily="66" charset="0"/>
              </a:rPr>
              <a:t>Pasif ve itaatkar bir yapıya sahiptirler.</a:t>
            </a:r>
          </a:p>
          <a:p>
            <a:endParaRPr lang="tr-TR" dirty="0">
              <a:solidFill>
                <a:schemeClr val="accent1">
                  <a:lumMod val="50000"/>
                </a:schemeClr>
              </a:solidFill>
              <a:latin typeface="Adobe Garamond Pro Bold" pitchFamily="18" charset="-94"/>
            </a:endParaRPr>
          </a:p>
        </p:txBody>
      </p:sp>
      <p:pic>
        <p:nvPicPr>
          <p:cNvPr id="3074" name="Picture 2" descr="C:\Users\bb\Desktop\images (7).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29170" y="3645024"/>
            <a:ext cx="4207325" cy="18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27210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4" y="116632"/>
            <a:ext cx="8784976" cy="6624736"/>
          </a:xfrm>
        </p:spPr>
        <p:txBody>
          <a:bodyPr>
            <a:normAutofit fontScale="77500" lnSpcReduction="20000"/>
          </a:bodyPr>
          <a:lstStyle/>
          <a:p>
            <a:r>
              <a:rPr lang="tr-TR" b="1" dirty="0" smtClean="0">
                <a:solidFill>
                  <a:srgbClr val="002060"/>
                </a:solidFill>
                <a:latin typeface="Bradley Hand ITC" panose="03070402050302030203" pitchFamily="66" charset="0"/>
              </a:rPr>
              <a:t>Depresyon yaşarlar</a:t>
            </a:r>
          </a:p>
          <a:p>
            <a:r>
              <a:rPr lang="tr-TR" b="1" dirty="0" smtClean="0">
                <a:solidFill>
                  <a:srgbClr val="002060"/>
                </a:solidFill>
                <a:latin typeface="Bradley Hand ITC" panose="03070402050302030203" pitchFamily="66" charset="0"/>
              </a:rPr>
              <a:t>Yalnızlık yaşarlar</a:t>
            </a:r>
          </a:p>
          <a:p>
            <a:r>
              <a:rPr lang="tr-TR" b="1" dirty="0" smtClean="0">
                <a:solidFill>
                  <a:srgbClr val="002060"/>
                </a:solidFill>
                <a:latin typeface="Bradley Hand ITC" panose="03070402050302030203" pitchFamily="66" charset="0"/>
              </a:rPr>
              <a:t>Özsaygıları düşüktür.</a:t>
            </a:r>
          </a:p>
          <a:p>
            <a:r>
              <a:rPr lang="tr-TR" b="1" dirty="0" smtClean="0">
                <a:solidFill>
                  <a:srgbClr val="002060"/>
                </a:solidFill>
                <a:latin typeface="Bradley Hand ITC" panose="03070402050302030203" pitchFamily="66" charset="0"/>
              </a:rPr>
              <a:t>Kaygılıdırlar.</a:t>
            </a:r>
          </a:p>
          <a:p>
            <a:r>
              <a:rPr lang="tr-TR" b="1" dirty="0" smtClean="0">
                <a:solidFill>
                  <a:srgbClr val="002060"/>
                </a:solidFill>
                <a:latin typeface="Bradley Hand ITC" panose="03070402050302030203" pitchFamily="66" charset="0"/>
              </a:rPr>
              <a:t>Yeme bozuklukları yaşarlar.</a:t>
            </a:r>
          </a:p>
          <a:p>
            <a:r>
              <a:rPr lang="tr-TR" b="1" dirty="0" smtClean="0">
                <a:solidFill>
                  <a:srgbClr val="002060"/>
                </a:solidFill>
                <a:latin typeface="Bradley Hand ITC" panose="03070402050302030203" pitchFamily="66" charset="0"/>
              </a:rPr>
              <a:t>Diğer çocuklardan daha az popülerdirler.</a:t>
            </a:r>
          </a:p>
          <a:p>
            <a:r>
              <a:rPr lang="tr-TR" b="1" dirty="0" smtClean="0">
                <a:solidFill>
                  <a:srgbClr val="002060"/>
                </a:solidFill>
                <a:latin typeface="Bradley Hand ITC" panose="03070402050302030203" pitchFamily="66" charset="0"/>
              </a:rPr>
              <a:t>Zamanlarının çoğunu yalnız geçirirler.</a:t>
            </a:r>
          </a:p>
          <a:p>
            <a:r>
              <a:rPr lang="tr-TR" b="1" dirty="0" smtClean="0">
                <a:solidFill>
                  <a:srgbClr val="002060"/>
                </a:solidFill>
                <a:latin typeface="Bradley Hand ITC" panose="03070402050302030203" pitchFamily="66" charset="0"/>
              </a:rPr>
              <a:t>Sosyal durumlarını kontrol etmek için çok az fırsat sunan ebeveynlere sahiptirler.</a:t>
            </a:r>
          </a:p>
          <a:p>
            <a:r>
              <a:rPr lang="tr-TR" b="1" dirty="0" smtClean="0">
                <a:solidFill>
                  <a:srgbClr val="002060"/>
                </a:solidFill>
                <a:latin typeface="Bradley Hand ITC" panose="03070402050302030203" pitchFamily="66" charset="0"/>
              </a:rPr>
              <a:t>Daha az sorumluluk ve daha az destekleyici ebeveynlere sahiptirler.</a:t>
            </a:r>
          </a:p>
          <a:p>
            <a:r>
              <a:rPr lang="tr-TR" b="1" dirty="0" smtClean="0">
                <a:solidFill>
                  <a:srgbClr val="002060"/>
                </a:solidFill>
                <a:latin typeface="Bradley Hand ITC" panose="03070402050302030203" pitchFamily="66" charset="0"/>
              </a:rPr>
              <a:t>Fiziksel sağlık sorunları (uyku </a:t>
            </a:r>
            <a:r>
              <a:rPr lang="tr-TR" b="1" dirty="0" err="1" smtClean="0">
                <a:solidFill>
                  <a:srgbClr val="002060"/>
                </a:solidFill>
                <a:latin typeface="Bradley Hand ITC" panose="03070402050302030203" pitchFamily="66" charset="0"/>
              </a:rPr>
              <a:t>problemleri,altını</a:t>
            </a:r>
            <a:r>
              <a:rPr lang="tr-TR" b="1" dirty="0" smtClean="0">
                <a:solidFill>
                  <a:srgbClr val="002060"/>
                </a:solidFill>
                <a:latin typeface="Bradley Hand ITC" panose="03070402050302030203" pitchFamily="66" charset="0"/>
              </a:rPr>
              <a:t> </a:t>
            </a:r>
            <a:r>
              <a:rPr lang="tr-TR" b="1" dirty="0" err="1" smtClean="0">
                <a:solidFill>
                  <a:srgbClr val="002060"/>
                </a:solidFill>
                <a:latin typeface="Bradley Hand ITC" panose="03070402050302030203" pitchFamily="66" charset="0"/>
              </a:rPr>
              <a:t>ıslatma,baş</a:t>
            </a:r>
            <a:r>
              <a:rPr lang="tr-TR" b="1" dirty="0" smtClean="0">
                <a:solidFill>
                  <a:srgbClr val="002060"/>
                </a:solidFill>
                <a:latin typeface="Bradley Hand ITC" panose="03070402050302030203" pitchFamily="66" charset="0"/>
              </a:rPr>
              <a:t> </a:t>
            </a:r>
            <a:r>
              <a:rPr lang="tr-TR" b="1" dirty="0" err="1" smtClean="0">
                <a:solidFill>
                  <a:srgbClr val="002060"/>
                </a:solidFill>
                <a:latin typeface="Bradley Hand ITC" panose="03070402050302030203" pitchFamily="66" charset="0"/>
              </a:rPr>
              <a:t>ağrıları,mide</a:t>
            </a:r>
            <a:r>
              <a:rPr lang="tr-TR" b="1" dirty="0" smtClean="0">
                <a:solidFill>
                  <a:srgbClr val="002060"/>
                </a:solidFill>
                <a:latin typeface="Bradley Hand ITC" panose="03070402050302030203" pitchFamily="66" charset="0"/>
              </a:rPr>
              <a:t> </a:t>
            </a:r>
            <a:r>
              <a:rPr lang="tr-TR" b="1" dirty="0" err="1" smtClean="0">
                <a:solidFill>
                  <a:srgbClr val="002060"/>
                </a:solidFill>
                <a:latin typeface="Bradley Hand ITC" panose="03070402050302030203" pitchFamily="66" charset="0"/>
              </a:rPr>
              <a:t>ağrıları,yorgunluk</a:t>
            </a:r>
            <a:r>
              <a:rPr lang="tr-TR" b="1" dirty="0" smtClean="0">
                <a:solidFill>
                  <a:srgbClr val="002060"/>
                </a:solidFill>
                <a:latin typeface="Bradley Hand ITC" panose="03070402050302030203" pitchFamily="66" charset="0"/>
              </a:rPr>
              <a:t> gibi) yaşarlar.</a:t>
            </a:r>
          </a:p>
          <a:p>
            <a:r>
              <a:rPr lang="tr-TR" b="1" dirty="0" smtClean="0">
                <a:solidFill>
                  <a:srgbClr val="002060"/>
                </a:solidFill>
                <a:latin typeface="Bradley Hand ITC" panose="03070402050302030203" pitchFamily="66" charset="0"/>
              </a:rPr>
              <a:t>Sosyal uyumları zayıftır.</a:t>
            </a:r>
          </a:p>
          <a:p>
            <a:r>
              <a:rPr lang="tr-TR" b="1" dirty="0" smtClean="0">
                <a:solidFill>
                  <a:srgbClr val="002060"/>
                </a:solidFill>
                <a:latin typeface="Bradley Hand ITC" panose="03070402050302030203" pitchFamily="66" charset="0"/>
              </a:rPr>
              <a:t>Okulla bağları zayıftır.(ev ödevlerini yapma, akademik başarı )</a:t>
            </a:r>
          </a:p>
          <a:p>
            <a:r>
              <a:rPr lang="tr-TR" b="1" dirty="0" smtClean="0">
                <a:solidFill>
                  <a:srgbClr val="002060"/>
                </a:solidFill>
                <a:latin typeface="Bradley Hand ITC" panose="03070402050302030203" pitchFamily="66" charset="0"/>
              </a:rPr>
              <a:t>Okul devamsızlıkları fazladır.</a:t>
            </a:r>
            <a:r>
              <a:rPr lang="tr-TR" b="1" dirty="0">
                <a:solidFill>
                  <a:srgbClr val="002060"/>
                </a:solidFill>
                <a:latin typeface="Bradley Hand ITC" panose="03070402050302030203" pitchFamily="66" charset="0"/>
              </a:rPr>
              <a:t/>
            </a:r>
            <a:br>
              <a:rPr lang="tr-TR" b="1" dirty="0">
                <a:solidFill>
                  <a:srgbClr val="002060"/>
                </a:solidFill>
                <a:latin typeface="Bradley Hand ITC" panose="03070402050302030203" pitchFamily="66" charset="0"/>
              </a:rPr>
            </a:br>
            <a:r>
              <a:rPr lang="tr-TR" b="1" dirty="0">
                <a:solidFill>
                  <a:srgbClr val="002060"/>
                </a:solidFill>
                <a:latin typeface="Bradley Hand ITC" panose="03070402050302030203" pitchFamily="66" charset="0"/>
              </a:rPr>
              <a:t> </a:t>
            </a:r>
          </a:p>
        </p:txBody>
      </p:sp>
    </p:spTree>
    <p:extLst>
      <p:ext uri="{BB962C8B-B14F-4D97-AF65-F5344CB8AC3E}">
        <p14:creationId xmlns:p14="http://schemas.microsoft.com/office/powerpoint/2010/main" xmlns="" val="4127263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323850" y="765175"/>
            <a:ext cx="8229600" cy="5256213"/>
          </a:xfrm>
        </p:spPr>
        <p:txBody>
          <a:bodyPr/>
          <a:lstStyle/>
          <a:p>
            <a:pPr algn="ctr" eaLnBrk="1" hangingPunct="1">
              <a:buFont typeface="Wingdings 2" pitchFamily="18" charset="2"/>
              <a:buNone/>
            </a:pPr>
            <a:r>
              <a:rPr lang="tr-TR" altLang="tr-TR" b="1" dirty="0" smtClean="0"/>
              <a:t>		</a:t>
            </a:r>
            <a:r>
              <a:rPr lang="tr-TR" altLang="tr-TR" sz="3200" b="1" u="sng" dirty="0" smtClean="0">
                <a:solidFill>
                  <a:srgbClr val="C00000"/>
                </a:solidFill>
                <a:latin typeface="Bradley Hand ITC" panose="03070402050302030203" pitchFamily="66" charset="0"/>
              </a:rPr>
              <a:t>ZORBALIĞIN YOL AÇTIĞI SORUNLAR</a:t>
            </a:r>
          </a:p>
          <a:p>
            <a:pPr eaLnBrk="1" hangingPunct="1">
              <a:buFont typeface="Wingdings 2" pitchFamily="18" charset="2"/>
              <a:buNone/>
            </a:pPr>
            <a:endParaRPr lang="tr-TR" altLang="tr-TR" sz="3200" b="1" dirty="0" smtClean="0">
              <a:solidFill>
                <a:srgbClr val="002060"/>
              </a:solidFill>
              <a:latin typeface="Bradley Hand ITC" panose="03070402050302030203" pitchFamily="66" charset="0"/>
            </a:endParaRPr>
          </a:p>
          <a:p>
            <a:pPr lvl="1" eaLnBrk="1" hangingPunct="1"/>
            <a:r>
              <a:rPr lang="tr-TR" altLang="tr-TR" sz="3200" b="1" dirty="0" smtClean="0">
                <a:solidFill>
                  <a:srgbClr val="002060"/>
                </a:solidFill>
                <a:latin typeface="Bradley Hand ITC" panose="03070402050302030203" pitchFamily="66" charset="0"/>
              </a:rPr>
              <a:t> Ruhsal sorunlar</a:t>
            </a:r>
          </a:p>
          <a:p>
            <a:pPr lvl="1" eaLnBrk="1" hangingPunct="1">
              <a:buFont typeface="Wingdings 2" pitchFamily="18" charset="2"/>
              <a:buNone/>
            </a:pPr>
            <a:endParaRPr lang="tr-TR" altLang="tr-TR" sz="3200" b="1" dirty="0" smtClean="0">
              <a:solidFill>
                <a:srgbClr val="002060"/>
              </a:solidFill>
              <a:latin typeface="Bradley Hand ITC" panose="03070402050302030203" pitchFamily="66" charset="0"/>
            </a:endParaRPr>
          </a:p>
          <a:p>
            <a:pPr lvl="1" eaLnBrk="1" hangingPunct="1"/>
            <a:r>
              <a:rPr lang="tr-TR" altLang="tr-TR" sz="3200" b="1" dirty="0" smtClean="0">
                <a:solidFill>
                  <a:srgbClr val="002060"/>
                </a:solidFill>
                <a:latin typeface="Bradley Hand ITC" panose="03070402050302030203" pitchFamily="66" charset="0"/>
              </a:rPr>
              <a:t> Akademik sorunlar</a:t>
            </a:r>
          </a:p>
          <a:p>
            <a:pPr lvl="1" eaLnBrk="1" hangingPunct="1">
              <a:buFont typeface="Wingdings 2" pitchFamily="18" charset="2"/>
              <a:buNone/>
            </a:pPr>
            <a:endParaRPr lang="tr-TR" altLang="tr-TR" sz="3200" b="1" dirty="0" smtClean="0">
              <a:solidFill>
                <a:srgbClr val="002060"/>
              </a:solidFill>
              <a:latin typeface="Bradley Hand ITC" panose="03070402050302030203" pitchFamily="66" charset="0"/>
            </a:endParaRPr>
          </a:p>
          <a:p>
            <a:pPr lvl="1" eaLnBrk="1" hangingPunct="1"/>
            <a:r>
              <a:rPr lang="tr-TR" altLang="tr-TR" sz="3200" b="1" dirty="0" smtClean="0">
                <a:solidFill>
                  <a:srgbClr val="002060"/>
                </a:solidFill>
                <a:latin typeface="Bradley Hand ITC" panose="03070402050302030203" pitchFamily="66" charset="0"/>
              </a:rPr>
              <a:t>Sosyal beceri sorunları</a:t>
            </a:r>
          </a:p>
          <a:p>
            <a:pPr lvl="1" eaLnBrk="1" hangingPunct="1"/>
            <a:endParaRPr lang="tr-TR" altLang="tr-TR" b="1" dirty="0" smtClean="0">
              <a:solidFill>
                <a:srgbClr val="002060"/>
              </a:solidFill>
              <a:latin typeface="Bradley Hand ITC" panose="03070402050302030203" pitchFamily="66" charset="0"/>
            </a:endParaRPr>
          </a:p>
          <a:p>
            <a:pPr lvl="1" eaLnBrk="1" hangingPunct="1">
              <a:buFont typeface="Wingdings 2" pitchFamily="18" charset="2"/>
              <a:buNone/>
            </a:pPr>
            <a:endParaRPr lang="tr-TR" altLang="tr-TR" dirty="0" smtClean="0"/>
          </a:p>
          <a:p>
            <a:pPr lvl="1" eaLnBrk="1" hangingPunct="1"/>
            <a:endParaRPr lang="tr-TR" altLang="tr-TR" dirty="0" smtClean="0"/>
          </a:p>
          <a:p>
            <a:pPr lvl="1" eaLnBrk="1" hangingPunct="1"/>
            <a:endParaRPr lang="tr-TR" altLang="tr-TR" dirty="0" smtClean="0"/>
          </a:p>
          <a:p>
            <a:pPr lvl="1" eaLnBrk="1" hangingPunct="1"/>
            <a:endParaRPr lang="tr-TR" altLang="tr-TR" dirty="0" smtClean="0"/>
          </a:p>
          <a:p>
            <a:pPr lvl="1" eaLnBrk="1" hangingPunct="1"/>
            <a:endParaRPr lang="tr-TR" altLang="tr-TR" dirty="0" smtClean="0"/>
          </a:p>
          <a:p>
            <a:pPr eaLnBrk="1" hangingPunct="1">
              <a:buFont typeface="Wingdings 2" pitchFamily="18" charset="2"/>
              <a:buNone/>
            </a:pPr>
            <a:endParaRPr lang="tr-TR" altLang="tr-TR" dirty="0" smtClean="0"/>
          </a:p>
        </p:txBody>
      </p:sp>
      <p:sp>
        <p:nvSpPr>
          <p:cNvPr id="35843" name="3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22BEAEAD-9C11-4D33-8CCB-FD2370E0E8B5}" type="slidenum">
              <a:rPr lang="tr-TR"/>
              <a:pPr>
                <a:defRPr/>
              </a:pPr>
              <a:t>19</a:t>
            </a:fld>
            <a:endParaRPr lang="tr-TR"/>
          </a:p>
        </p:txBody>
      </p:sp>
    </p:spTree>
    <p:extLst>
      <p:ext uri="{BB962C8B-B14F-4D97-AF65-F5344CB8AC3E}">
        <p14:creationId xmlns:p14="http://schemas.microsoft.com/office/powerpoint/2010/main" xmlns="" val="4227825409"/>
      </p:ext>
    </p:extLst>
  </p:cSld>
  <p:clrMapOvr>
    <a:masterClrMapping/>
  </p:clrMapOvr>
  <p:transition spd="med">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171664745"/>
              </p:ext>
            </p:extLst>
          </p:nvPr>
        </p:nvGraphicFramePr>
        <p:xfrm>
          <a:off x="1090748" y="68241"/>
          <a:ext cx="6858000" cy="1654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6" name="Picture 8" descr="http://www.martidergisi.com/wp-content/uploads/2012/01/akranzorbaligi7.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290457" y="1927424"/>
            <a:ext cx="2128345" cy="42129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pic>
        <p:nvPicPr>
          <p:cNvPr id="6" name="il_fi" descr="http://www.altindagram.gov.tr/UserFiles/haberfoto/ViolenceSchool_en-Lottein_schools_III_small-1%5b1%5d.jpg"/>
          <p:cNvPicPr/>
          <p:nvPr/>
        </p:nvPicPr>
        <p:blipFill>
          <a:blip r:embed="rId7"/>
          <a:srcRect/>
          <a:stretch>
            <a:fillRect/>
          </a:stretch>
        </p:blipFill>
        <p:spPr bwMode="auto">
          <a:xfrm>
            <a:off x="342901" y="2101786"/>
            <a:ext cx="2968754" cy="4188299"/>
          </a:xfrm>
          <a:prstGeom prst="rect">
            <a:avLst/>
          </a:prstGeom>
          <a:ln>
            <a:noFill/>
          </a:ln>
          <a:effectLst>
            <a:softEdge rad="112500"/>
          </a:effectLst>
        </p:spPr>
      </p:pic>
    </p:spTree>
    <p:extLst>
      <p:ext uri="{BB962C8B-B14F-4D97-AF65-F5344CB8AC3E}">
        <p14:creationId xmlns:p14="http://schemas.microsoft.com/office/powerpoint/2010/main" xmlns="" val="3041745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784976" cy="6552728"/>
          </a:xfrm>
        </p:spPr>
        <p:txBody>
          <a:bodyPr/>
          <a:lstStyle/>
          <a:p>
            <a:pPr marL="0" indent="0">
              <a:buNone/>
            </a:pPr>
            <a:r>
              <a:rPr lang="tr-TR" b="1" u="sng" dirty="0" smtClean="0">
                <a:solidFill>
                  <a:srgbClr val="C00000"/>
                </a:solidFill>
                <a:latin typeface="Bradley Hand ITC" panose="03070402050302030203" pitchFamily="66" charset="0"/>
              </a:rPr>
              <a:t>Zorbalığın yol açtığı ruhsal sorunlar;</a:t>
            </a:r>
          </a:p>
          <a:p>
            <a:r>
              <a:rPr lang="tr-TR" altLang="tr-TR" b="1" dirty="0">
                <a:solidFill>
                  <a:srgbClr val="002060"/>
                </a:solidFill>
                <a:latin typeface="Bradley Hand ITC" panose="03070402050302030203" pitchFamily="66" charset="0"/>
              </a:rPr>
              <a:t>Var olan sorunların daha çok artması</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Uyku sorunları</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Geceleri altını ıslatma</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Depresyon</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Okul fobisi</a:t>
            </a:r>
            <a:endParaRPr lang="tr-TR" altLang="tr-TR" sz="2000" b="1" dirty="0">
              <a:solidFill>
                <a:srgbClr val="002060"/>
              </a:solidFill>
              <a:latin typeface="Bradley Hand ITC" panose="03070402050302030203" pitchFamily="66" charset="0"/>
            </a:endParaRPr>
          </a:p>
          <a:p>
            <a:pPr marL="0" indent="0">
              <a:buNone/>
            </a:pPr>
            <a:endParaRPr lang="tr-TR" dirty="0">
              <a:solidFill>
                <a:srgbClr val="002060"/>
              </a:solidFill>
              <a:latin typeface="Adobe Garamond Pro Bold" pitchFamily="18" charset="-94"/>
            </a:endParaRPr>
          </a:p>
        </p:txBody>
      </p:sp>
      <p:pic>
        <p:nvPicPr>
          <p:cNvPr id="4" name="il_fi" descr="http://www.minikokul.com/wp-content/uploads/2011/03/alt-islatma.jpg?9d7bd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76056" y="1268760"/>
            <a:ext cx="4067944" cy="2304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55092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lstStyle/>
          <a:p>
            <a:endParaRPr lang="tr-TR" altLang="tr-TR" dirty="0" smtClean="0"/>
          </a:p>
          <a:p>
            <a:pPr marL="0" indent="0">
              <a:buNone/>
            </a:pPr>
            <a:r>
              <a:rPr lang="tr-TR" b="1" u="sng" dirty="0">
                <a:solidFill>
                  <a:srgbClr val="C00000"/>
                </a:solidFill>
                <a:latin typeface="Bradley Hand ITC" panose="03070402050302030203" pitchFamily="66" charset="0"/>
              </a:rPr>
              <a:t>Zorbalığın yol </a:t>
            </a:r>
            <a:r>
              <a:rPr lang="tr-TR" b="1" u="sng" dirty="0" smtClean="0">
                <a:solidFill>
                  <a:srgbClr val="C00000"/>
                </a:solidFill>
                <a:latin typeface="Bradley Hand ITC" panose="03070402050302030203" pitchFamily="66" charset="0"/>
              </a:rPr>
              <a:t>açtığı Akademik sorunlar;</a:t>
            </a:r>
            <a:endParaRPr lang="tr-TR" altLang="tr-TR" b="1" u="sng" dirty="0">
              <a:solidFill>
                <a:srgbClr val="C00000"/>
              </a:solidFill>
              <a:latin typeface="Bradley Hand ITC" panose="03070402050302030203" pitchFamily="66" charset="0"/>
            </a:endParaRPr>
          </a:p>
          <a:p>
            <a:r>
              <a:rPr lang="tr-TR" altLang="tr-TR" b="1" dirty="0" smtClean="0">
                <a:solidFill>
                  <a:srgbClr val="002060"/>
                </a:solidFill>
                <a:latin typeface="Bradley Hand ITC" panose="03070402050302030203" pitchFamily="66" charset="0"/>
              </a:rPr>
              <a:t>Ders </a:t>
            </a:r>
            <a:r>
              <a:rPr lang="tr-TR" altLang="tr-TR" b="1" dirty="0">
                <a:solidFill>
                  <a:srgbClr val="002060"/>
                </a:solidFill>
                <a:latin typeface="Bradley Hand ITC" panose="03070402050302030203" pitchFamily="66" charset="0"/>
              </a:rPr>
              <a:t>başarısında düşme</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Konsantrasyon kaybı</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Ders içi uyumsuzluk</a:t>
            </a:r>
          </a:p>
          <a:p>
            <a:pPr>
              <a:buNone/>
            </a:pPr>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Okul reddi</a:t>
            </a:r>
          </a:p>
          <a:p>
            <a:endParaRPr lang="tr-TR" altLang="tr-TR" i="1" dirty="0">
              <a:solidFill>
                <a:srgbClr val="0B5395"/>
              </a:solidFill>
            </a:endParaRPr>
          </a:p>
          <a:p>
            <a:pPr marL="0" indent="0">
              <a:buNone/>
            </a:pPr>
            <a:endParaRPr lang="tr-TR" dirty="0"/>
          </a:p>
        </p:txBody>
      </p:sp>
      <p:pic>
        <p:nvPicPr>
          <p:cNvPr id="4" name="il_fi" descr="http://www.psikolojikdanisma.net/images/fobi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24128" y="2997200"/>
            <a:ext cx="2736303" cy="3240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06966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lstStyle/>
          <a:p>
            <a:pPr marL="0" indent="0">
              <a:buNone/>
            </a:pPr>
            <a:endParaRPr lang="tr-TR" dirty="0" smtClean="0"/>
          </a:p>
          <a:p>
            <a:pPr marL="0" indent="0">
              <a:buNone/>
            </a:pPr>
            <a:r>
              <a:rPr lang="tr-TR" b="1" u="sng" dirty="0" smtClean="0">
                <a:solidFill>
                  <a:srgbClr val="C00000"/>
                </a:solidFill>
                <a:latin typeface="Bradley Hand ITC" panose="03070402050302030203" pitchFamily="66" charset="0"/>
              </a:rPr>
              <a:t>Zorbalığın </a:t>
            </a:r>
            <a:r>
              <a:rPr lang="tr-TR" b="1" u="sng" dirty="0">
                <a:solidFill>
                  <a:srgbClr val="C00000"/>
                </a:solidFill>
                <a:latin typeface="Bradley Hand ITC" panose="03070402050302030203" pitchFamily="66" charset="0"/>
              </a:rPr>
              <a:t>yol </a:t>
            </a:r>
            <a:r>
              <a:rPr lang="tr-TR" b="1" u="sng" dirty="0" smtClean="0">
                <a:solidFill>
                  <a:srgbClr val="C00000"/>
                </a:solidFill>
                <a:latin typeface="Bradley Hand ITC" panose="03070402050302030203" pitchFamily="66" charset="0"/>
              </a:rPr>
              <a:t>açtığı sosyal beceri sorunları;</a:t>
            </a:r>
          </a:p>
          <a:p>
            <a:pPr marL="0" indent="0">
              <a:buNone/>
            </a:pPr>
            <a:endParaRPr 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Olumsuz kendilik algısı</a:t>
            </a:r>
          </a:p>
          <a:p>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Güvensizlik ve içine kapanıklık</a:t>
            </a:r>
          </a:p>
          <a:p>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Utangaçlık</a:t>
            </a:r>
          </a:p>
          <a:p>
            <a:endParaRPr lang="tr-TR" altLang="tr-TR" b="1" dirty="0">
              <a:solidFill>
                <a:srgbClr val="002060"/>
              </a:solidFill>
              <a:latin typeface="Bradley Hand ITC" panose="03070402050302030203" pitchFamily="66" charset="0"/>
            </a:endParaRPr>
          </a:p>
          <a:p>
            <a:r>
              <a:rPr lang="tr-TR" altLang="tr-TR" b="1" dirty="0">
                <a:solidFill>
                  <a:srgbClr val="002060"/>
                </a:solidFill>
                <a:latin typeface="Bradley Hand ITC" panose="03070402050302030203" pitchFamily="66" charset="0"/>
              </a:rPr>
              <a:t> Düşük benlik saygısı</a:t>
            </a:r>
          </a:p>
          <a:p>
            <a:pPr>
              <a:buNone/>
            </a:pPr>
            <a:endParaRPr lang="tr-TR" altLang="tr-TR" dirty="0"/>
          </a:p>
          <a:p>
            <a:pPr>
              <a:buNone/>
            </a:pPr>
            <a:endParaRPr lang="tr-TR" altLang="tr-TR" dirty="0"/>
          </a:p>
          <a:p>
            <a:pPr marL="0" indent="0">
              <a:buNone/>
            </a:pPr>
            <a:endParaRPr lang="tr-TR" dirty="0"/>
          </a:p>
        </p:txBody>
      </p:sp>
    </p:spTree>
    <p:extLst>
      <p:ext uri="{BB962C8B-B14F-4D97-AF65-F5344CB8AC3E}">
        <p14:creationId xmlns:p14="http://schemas.microsoft.com/office/powerpoint/2010/main" xmlns="" val="2466690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lstStyle/>
          <a:p>
            <a:pPr marL="0" indent="0">
              <a:buNone/>
            </a:pPr>
            <a:endParaRPr lang="tr-TR" b="1" u="sng" dirty="0" smtClean="0">
              <a:solidFill>
                <a:srgbClr val="C00000"/>
              </a:solidFill>
              <a:latin typeface="Bradley Hand ITC" panose="03070402050302030203" pitchFamily="66" charset="0"/>
            </a:endParaRPr>
          </a:p>
          <a:p>
            <a:pPr marL="0" indent="0">
              <a:buNone/>
            </a:pPr>
            <a:endParaRPr lang="tr-TR" b="1" u="sng" dirty="0">
              <a:solidFill>
                <a:srgbClr val="C00000"/>
              </a:solidFill>
              <a:latin typeface="Bradley Hand ITC" panose="03070402050302030203" pitchFamily="66" charset="0"/>
            </a:endParaRPr>
          </a:p>
          <a:p>
            <a:pPr marL="0" indent="0">
              <a:buNone/>
            </a:pPr>
            <a:r>
              <a:rPr lang="tr-TR" b="1" u="sng" dirty="0" smtClean="0">
                <a:solidFill>
                  <a:srgbClr val="C00000"/>
                </a:solidFill>
                <a:latin typeface="Bradley Hand ITC" panose="03070402050302030203" pitchFamily="66" charset="0"/>
              </a:rPr>
              <a:t>Zorbalık cinsiyet ilişkisi;</a:t>
            </a:r>
          </a:p>
          <a:p>
            <a:pPr marL="0" indent="0">
              <a:buNone/>
            </a:pPr>
            <a:r>
              <a:rPr lang="tr-TR" b="1" dirty="0">
                <a:solidFill>
                  <a:srgbClr val="333333"/>
                </a:solidFill>
                <a:latin typeface="Bradley Hand ITC" panose="03070402050302030203" pitchFamily="66" charset="0"/>
              </a:rPr>
              <a:t>	</a:t>
            </a:r>
            <a:r>
              <a:rPr lang="tr-TR" b="1" dirty="0" smtClean="0">
                <a:solidFill>
                  <a:srgbClr val="002060"/>
                </a:solidFill>
                <a:latin typeface="Bradley Hand ITC" panose="03070402050302030203" pitchFamily="66" charset="0"/>
              </a:rPr>
              <a:t>Zorbalıkla </a:t>
            </a:r>
            <a:r>
              <a:rPr lang="tr-TR" b="1" dirty="0">
                <a:solidFill>
                  <a:srgbClr val="002060"/>
                </a:solidFill>
                <a:latin typeface="Bradley Hand ITC" panose="03070402050302030203" pitchFamily="66" charset="0"/>
              </a:rPr>
              <a:t>cinsiyet arasındaki ilişkiye bakıldığında genel eğilim erkeklerin kızlardan daha çok zorbaca davranışlara başvurduklarını ve kızların erkeklere göre daha fazla zorbalığa maruz kaldığı yönündedir. </a:t>
            </a:r>
          </a:p>
        </p:txBody>
      </p:sp>
    </p:spTree>
    <p:extLst>
      <p:ext uri="{BB962C8B-B14F-4D97-AF65-F5344CB8AC3E}">
        <p14:creationId xmlns:p14="http://schemas.microsoft.com/office/powerpoint/2010/main" xmlns="" val="323213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lstStyle/>
          <a:p>
            <a:pPr marL="0" indent="0">
              <a:buNone/>
            </a:pPr>
            <a:endParaRPr lang="tr-TR" dirty="0" smtClean="0">
              <a:solidFill>
                <a:srgbClr val="333333"/>
              </a:solidFill>
              <a:latin typeface="Adobe Garamond Pro Bold" pitchFamily="18" charset="-94"/>
            </a:endParaRPr>
          </a:p>
          <a:p>
            <a:pPr marL="0" indent="0">
              <a:buNone/>
            </a:pPr>
            <a:r>
              <a:rPr lang="tr-TR" b="1" u="sng" dirty="0" smtClean="0">
                <a:solidFill>
                  <a:srgbClr val="C00000"/>
                </a:solidFill>
                <a:latin typeface="Bradley Hand ITC" panose="03070402050302030203" pitchFamily="66" charset="0"/>
              </a:rPr>
              <a:t>Zorba davranışların cinsiyetlere göre dağılımı;</a:t>
            </a:r>
            <a:endParaRPr lang="tr-TR" b="1" u="sng" dirty="0">
              <a:solidFill>
                <a:srgbClr val="C00000"/>
              </a:solidFill>
              <a:latin typeface="Bradley Hand ITC" panose="03070402050302030203" pitchFamily="66" charset="0"/>
            </a:endParaRPr>
          </a:p>
          <a:p>
            <a:pPr marL="0" indent="0">
              <a:buNone/>
            </a:pPr>
            <a:r>
              <a:rPr lang="tr-TR" b="1" dirty="0" smtClean="0">
                <a:solidFill>
                  <a:srgbClr val="333333"/>
                </a:solidFill>
                <a:latin typeface="Bradley Hand ITC" panose="03070402050302030203" pitchFamily="66" charset="0"/>
              </a:rPr>
              <a:t>	</a:t>
            </a:r>
            <a:r>
              <a:rPr lang="tr-TR" b="1" dirty="0" smtClean="0">
                <a:solidFill>
                  <a:srgbClr val="002060"/>
                </a:solidFill>
                <a:latin typeface="Bradley Hand ITC" panose="03070402050302030203" pitchFamily="66" charset="0"/>
              </a:rPr>
              <a:t>Zorbalık </a:t>
            </a:r>
            <a:r>
              <a:rPr lang="tr-TR" b="1" dirty="0">
                <a:solidFill>
                  <a:srgbClr val="002060"/>
                </a:solidFill>
                <a:latin typeface="Bradley Hand ITC" panose="03070402050302030203" pitchFamily="66" charset="0"/>
              </a:rPr>
              <a:t>biçimleri açısından cinsiyet farkları dikkate alındığında kızlar arasında sözel zorbalık daha çok kullanılırken erkekler arasında fiziksel zorbalık daha fazla tercih edilmektedir. Zorbalıkla sınıf seviyesini birlikte değerlendirdiğimizde sınıf seviyesi yükseldikçe zorbalık olaylarının azaldığı görülmektedir. </a:t>
            </a:r>
            <a:br>
              <a:rPr lang="tr-TR" b="1" dirty="0">
                <a:solidFill>
                  <a:srgbClr val="002060"/>
                </a:solidFill>
                <a:latin typeface="Bradley Hand ITC" panose="03070402050302030203" pitchFamily="66" charset="0"/>
              </a:rPr>
            </a:br>
            <a:r>
              <a:rPr lang="tr-TR" b="1" dirty="0">
                <a:solidFill>
                  <a:srgbClr val="002060"/>
                </a:solidFill>
                <a:latin typeface="Bradley Hand ITC" panose="03070402050302030203" pitchFamily="66" charset="0"/>
              </a:rPr>
              <a:t> </a:t>
            </a:r>
          </a:p>
        </p:txBody>
      </p:sp>
    </p:spTree>
    <p:extLst>
      <p:ext uri="{BB962C8B-B14F-4D97-AF65-F5344CB8AC3E}">
        <p14:creationId xmlns:p14="http://schemas.microsoft.com/office/powerpoint/2010/main" xmlns="" val="784299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624736"/>
          </a:xfrm>
        </p:spPr>
        <p:txBody>
          <a:bodyPr/>
          <a:lstStyle/>
          <a:p>
            <a:pPr marL="0" indent="0">
              <a:buNone/>
            </a:pPr>
            <a:endParaRPr lang="tr-TR" dirty="0" smtClean="0">
              <a:solidFill>
                <a:srgbClr val="002060"/>
              </a:solidFill>
              <a:latin typeface="Adobe Garamond Pro Bold" pitchFamily="18" charset="-94"/>
            </a:endParaRPr>
          </a:p>
          <a:p>
            <a:pPr marL="0" indent="0">
              <a:buNone/>
            </a:pPr>
            <a:r>
              <a:rPr lang="tr-TR" b="1" u="sng" dirty="0" smtClean="0">
                <a:solidFill>
                  <a:srgbClr val="C00000"/>
                </a:solidFill>
                <a:latin typeface="Bradley Hand ITC" panose="03070402050302030203" pitchFamily="66" charset="0"/>
              </a:rPr>
              <a:t>Zorbalığı önlemede öğrencilerin rolü;</a:t>
            </a:r>
          </a:p>
          <a:p>
            <a:pPr marL="0" indent="0">
              <a:buNone/>
            </a:pPr>
            <a:r>
              <a:rPr lang="tr-TR" altLang="tr-TR" b="1" dirty="0" smtClean="0">
                <a:solidFill>
                  <a:srgbClr val="C00000"/>
                </a:solidFill>
                <a:latin typeface="Bradley Hand ITC" panose="03070402050302030203" pitchFamily="66" charset="0"/>
              </a:rPr>
              <a:t>*</a:t>
            </a:r>
            <a:r>
              <a:rPr lang="tr-TR" altLang="tr-TR" b="1" dirty="0" smtClean="0">
                <a:solidFill>
                  <a:srgbClr val="002060"/>
                </a:solidFill>
                <a:latin typeface="Bradley Hand ITC" panose="03070402050302030203" pitchFamily="66" charset="0"/>
              </a:rPr>
              <a:t>Herhangi </a:t>
            </a:r>
            <a:r>
              <a:rPr lang="tr-TR" altLang="tr-TR" b="1" dirty="0">
                <a:solidFill>
                  <a:srgbClr val="002060"/>
                </a:solidFill>
                <a:latin typeface="Bradley Hand ITC" panose="03070402050302030203" pitchFamily="66" charset="0"/>
              </a:rPr>
              <a:t>birinin arkadaş grubunu kasıtlı olarak dağıtmasına izin vermeyin.</a:t>
            </a:r>
          </a:p>
          <a:p>
            <a:pPr>
              <a:buFont typeface="Wingdings 2" pitchFamily="18" charset="2"/>
              <a:buNone/>
            </a:pPr>
            <a:endParaRPr lang="tr-TR" altLang="tr-TR" b="1" dirty="0">
              <a:solidFill>
                <a:srgbClr val="002060"/>
              </a:solidFill>
              <a:latin typeface="Bradley Hand ITC" panose="03070402050302030203" pitchFamily="66" charset="0"/>
            </a:endParaRPr>
          </a:p>
          <a:p>
            <a:pPr marL="0" indent="0">
              <a:buNone/>
            </a:pPr>
            <a:r>
              <a:rPr lang="tr-TR" altLang="tr-TR" b="1" dirty="0" smtClean="0">
                <a:solidFill>
                  <a:srgbClr val="C00000"/>
                </a:solidFill>
                <a:latin typeface="Bradley Hand ITC" panose="03070402050302030203" pitchFamily="66" charset="0"/>
              </a:rPr>
              <a:t>*</a:t>
            </a:r>
            <a:r>
              <a:rPr lang="tr-TR" altLang="tr-TR" b="1" dirty="0" smtClean="0">
                <a:solidFill>
                  <a:srgbClr val="002060"/>
                </a:solidFill>
                <a:latin typeface="Bradley Hand ITC" panose="03070402050302030203" pitchFamily="66" charset="0"/>
              </a:rPr>
              <a:t> </a:t>
            </a:r>
            <a:r>
              <a:rPr lang="tr-TR" altLang="tr-TR" b="1" dirty="0">
                <a:solidFill>
                  <a:srgbClr val="002060"/>
                </a:solidFill>
                <a:latin typeface="Bradley Hand ITC" panose="03070402050302030203" pitchFamily="66" charset="0"/>
              </a:rPr>
              <a:t>Zorbaca davranışı yapan öğrenciye yaptığı davranışı durdurmasını söyleyin.</a:t>
            </a:r>
          </a:p>
          <a:p>
            <a:pPr>
              <a:buFont typeface="Wingdings 2" pitchFamily="18" charset="2"/>
              <a:buNone/>
            </a:pPr>
            <a:endParaRPr lang="tr-TR" altLang="tr-TR" b="1" dirty="0">
              <a:solidFill>
                <a:srgbClr val="002060"/>
              </a:solidFill>
              <a:latin typeface="Bradley Hand ITC" panose="03070402050302030203" pitchFamily="66" charset="0"/>
            </a:endParaRPr>
          </a:p>
          <a:p>
            <a:pPr marL="0" indent="0">
              <a:buNone/>
            </a:pPr>
            <a:r>
              <a:rPr lang="tr-TR" altLang="tr-TR" b="1" dirty="0" smtClean="0">
                <a:solidFill>
                  <a:srgbClr val="C00000"/>
                </a:solidFill>
                <a:latin typeface="Bradley Hand ITC" panose="03070402050302030203" pitchFamily="66" charset="0"/>
              </a:rPr>
              <a:t>*</a:t>
            </a:r>
            <a:r>
              <a:rPr lang="tr-TR" altLang="tr-TR" b="1" dirty="0" smtClean="0">
                <a:solidFill>
                  <a:srgbClr val="002060"/>
                </a:solidFill>
                <a:latin typeface="Bradley Hand ITC" panose="03070402050302030203" pitchFamily="66" charset="0"/>
              </a:rPr>
              <a:t> </a:t>
            </a:r>
            <a:r>
              <a:rPr lang="tr-TR" altLang="tr-TR" b="1" dirty="0">
                <a:solidFill>
                  <a:srgbClr val="002060"/>
                </a:solidFill>
                <a:latin typeface="Bradley Hand ITC" panose="03070402050302030203" pitchFamily="66" charset="0"/>
              </a:rPr>
              <a:t>Zorbaca davranışı yapan öğrenciye davranışlarını onaylamadığınızı söyleyin.</a:t>
            </a:r>
          </a:p>
          <a:p>
            <a:endParaRPr lang="tr-TR" altLang="tr-TR" b="1" dirty="0">
              <a:solidFill>
                <a:srgbClr val="002060"/>
              </a:solidFill>
              <a:latin typeface="Bradley Hand ITC" panose="03070402050302030203" pitchFamily="66" charset="0"/>
            </a:endParaRPr>
          </a:p>
          <a:p>
            <a:pPr marL="0" indent="0">
              <a:buNone/>
            </a:pPr>
            <a:endParaRPr lang="tr-TR" dirty="0">
              <a:latin typeface="Adobe Garamond Pro Bold" pitchFamily="18" charset="-94"/>
            </a:endParaRPr>
          </a:p>
        </p:txBody>
      </p:sp>
    </p:spTree>
    <p:extLst>
      <p:ext uri="{BB962C8B-B14F-4D97-AF65-F5344CB8AC3E}">
        <p14:creationId xmlns:p14="http://schemas.microsoft.com/office/powerpoint/2010/main" xmlns="" val="3610632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a:bodyPr>
          <a:lstStyle/>
          <a:p>
            <a:pPr marL="0" indent="0">
              <a:buNone/>
            </a:pPr>
            <a:endParaRPr lang="tr-TR" dirty="0" smtClean="0">
              <a:solidFill>
                <a:srgbClr val="002060"/>
              </a:solidFill>
              <a:latin typeface="Adobe Garamond Pro Bold" pitchFamily="18" charset="-94"/>
            </a:endParaRP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Okul </a:t>
            </a:r>
            <a:r>
              <a:rPr lang="tr-TR" b="1" dirty="0">
                <a:solidFill>
                  <a:srgbClr val="002060"/>
                </a:solidFill>
                <a:latin typeface="Bradley Hand ITC" panose="03070402050302030203" pitchFamily="66" charset="0"/>
              </a:rPr>
              <a:t>zorbalığı ile baş etmenin en hayati yanı bütüncül bir okul yaklaşımıdır.</a:t>
            </a:r>
            <a:endParaRPr lang="tr-TR" b="1" dirty="0" smtClean="0">
              <a:solidFill>
                <a:srgbClr val="002060"/>
              </a:solidFill>
              <a:latin typeface="Bradley Hand ITC" panose="03070402050302030203" pitchFamily="66" charset="0"/>
            </a:endParaRPr>
          </a:p>
          <a:p>
            <a:pPr marL="0" indent="0">
              <a:buNone/>
            </a:pPr>
            <a:r>
              <a:rPr lang="tr-TR" b="1" dirty="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Zorbalığı </a:t>
            </a:r>
            <a:r>
              <a:rPr lang="tr-TR" b="1" dirty="0">
                <a:solidFill>
                  <a:srgbClr val="002060"/>
                </a:solidFill>
                <a:latin typeface="Bradley Hand ITC" panose="03070402050302030203" pitchFamily="66" charset="0"/>
              </a:rPr>
              <a:t>daha başlamadan durdurmak </a:t>
            </a:r>
            <a:r>
              <a:rPr lang="tr-TR" b="1" dirty="0" smtClean="0">
                <a:solidFill>
                  <a:srgbClr val="002060"/>
                </a:solidFill>
                <a:latin typeface="Bradley Hand ITC" panose="03070402050302030203" pitchFamily="66" charset="0"/>
              </a:rPr>
              <a:t>mümkün</a:t>
            </a:r>
            <a:r>
              <a:rPr lang="tr-TR" b="1" dirty="0">
                <a:solidFill>
                  <a:srgbClr val="002060"/>
                </a:solidFill>
                <a:latin typeface="Bradley Hand ITC" panose="03070402050302030203" pitchFamily="66" charset="0"/>
              </a:rPr>
              <a:t>. Zorbalar seyirci ve destek ister</a:t>
            </a:r>
            <a:r>
              <a:rPr lang="tr-TR" b="1" dirty="0" smtClean="0">
                <a:solidFill>
                  <a:srgbClr val="002060"/>
                </a:solidFill>
                <a:latin typeface="Bradley Hand ITC" panose="03070402050302030203" pitchFamily="66" charset="0"/>
              </a:rPr>
              <a:t>.</a:t>
            </a: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Bu nedenle zorbalık davranışı desteklenmemelidir.</a:t>
            </a:r>
          </a:p>
          <a:p>
            <a:pPr marL="0" indent="0">
              <a:buNone/>
            </a:pPr>
            <a:r>
              <a:rPr lang="tr-TR" b="1" dirty="0" smtClean="0">
                <a:solidFill>
                  <a:srgbClr val="C00000"/>
                </a:solidFill>
                <a:latin typeface="Bradley Hand ITC" panose="03070402050302030203" pitchFamily="66" charset="0"/>
              </a:rPr>
              <a:t>*</a:t>
            </a:r>
            <a:r>
              <a:rPr lang="tr-TR" b="1" dirty="0" smtClean="0">
                <a:solidFill>
                  <a:srgbClr val="002060"/>
                </a:solidFill>
                <a:latin typeface="Bradley Hand ITC" panose="03070402050302030203" pitchFamily="66" charset="0"/>
              </a:rPr>
              <a:t>Akran </a:t>
            </a:r>
            <a:r>
              <a:rPr lang="tr-TR" b="1" dirty="0">
                <a:solidFill>
                  <a:srgbClr val="002060"/>
                </a:solidFill>
                <a:latin typeface="Bradley Hand ITC" panose="03070402050302030203" pitchFamily="66" charset="0"/>
              </a:rPr>
              <a:t>zorbalığı, </a:t>
            </a:r>
            <a:r>
              <a:rPr lang="tr-TR" b="1" dirty="0" err="1">
                <a:solidFill>
                  <a:srgbClr val="002060"/>
                </a:solidFill>
                <a:latin typeface="Bradley Hand ITC" panose="03070402050302030203" pitchFamily="66" charset="0"/>
              </a:rPr>
              <a:t>empatik</a:t>
            </a:r>
            <a:r>
              <a:rPr lang="tr-TR" b="1" dirty="0">
                <a:solidFill>
                  <a:srgbClr val="002060"/>
                </a:solidFill>
                <a:latin typeface="Bradley Hand ITC" panose="03070402050302030203" pitchFamily="66" charset="0"/>
              </a:rPr>
              <a:t> ve cesur akranlar tarafından durdurulabilir. </a:t>
            </a:r>
          </a:p>
        </p:txBody>
      </p:sp>
    </p:spTree>
    <p:extLst>
      <p:ext uri="{BB962C8B-B14F-4D97-AF65-F5344CB8AC3E}">
        <p14:creationId xmlns:p14="http://schemas.microsoft.com/office/powerpoint/2010/main" xmlns="" val="30983394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Bir Sanal Zorbalık Hikayesi.mp4">
            <a:hlinkClick r:id="" action="ppaction://media"/>
          </p:cNvPr>
          <p:cNvPicPr>
            <a:picLocks noGrp="1" noRot="1" noChangeAspect="1"/>
          </p:cNvPicPr>
          <p:nvPr>
            <p:ph idx="1"/>
            <a:videoFile r:link="rId1"/>
          </p:nvPr>
        </p:nvPicPr>
        <p:blipFill>
          <a:blip r:embed="rId3"/>
          <a:stretch>
            <a:fillRect/>
          </a:stretch>
        </p:blipFill>
        <p:spPr>
          <a:xfrm>
            <a:off x="3048000" y="2719388"/>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3519388812"/>
              </p:ext>
            </p:extLst>
          </p:nvPr>
        </p:nvGraphicFramePr>
        <p:xfrm>
          <a:off x="2968388" y="215015"/>
          <a:ext cx="3619835" cy="831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İçerik Yer Tutucusu 5"/>
          <p:cNvGraphicFramePr>
            <a:graphicFrameLocks noGrp="1"/>
          </p:cNvGraphicFramePr>
          <p:nvPr>
            <p:ph idx="1"/>
            <p:extLst>
              <p:ext uri="{D42A27DB-BD31-4B8C-83A1-F6EECF244321}">
                <p14:modId xmlns:p14="http://schemas.microsoft.com/office/powerpoint/2010/main" xmlns="" val="20302253"/>
              </p:ext>
            </p:extLst>
          </p:nvPr>
        </p:nvGraphicFramePr>
        <p:xfrm>
          <a:off x="3995936" y="2132857"/>
          <a:ext cx="4519414" cy="367240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5124" name="Picture 4" descr="http://kaanalgul.files.wordpress.com/2011/10/sanal-zorbalik-felaketleri-13181581.jpeg"/>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444228" y="1685499"/>
            <a:ext cx="3773230" cy="39100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40410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2473397724"/>
              </p:ext>
            </p:extLst>
          </p:nvPr>
        </p:nvGraphicFramePr>
        <p:xfrm>
          <a:off x="3149266" y="288762"/>
          <a:ext cx="2934902" cy="1052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p:cNvPicPr>
            <a:picLocks noChangeAspect="1"/>
          </p:cNvPicPr>
          <p:nvPr/>
        </p:nvPicPr>
        <p:blipFill>
          <a:blip r:embed="rId7"/>
          <a:stretch>
            <a:fillRect/>
          </a:stretch>
        </p:blipFill>
        <p:spPr>
          <a:xfrm>
            <a:off x="4580323" y="1861135"/>
            <a:ext cx="4563679" cy="3817770"/>
          </a:xfrm>
          <a:prstGeom prst="rect">
            <a:avLst/>
          </a:prstGeom>
        </p:spPr>
      </p:pic>
      <p:sp>
        <p:nvSpPr>
          <p:cNvPr id="4" name="Yuvarlatılmış Dikdörtgen 3"/>
          <p:cNvSpPr/>
          <p:nvPr/>
        </p:nvSpPr>
        <p:spPr>
          <a:xfrm>
            <a:off x="212835" y="2960731"/>
            <a:ext cx="4753304" cy="217564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b="1" dirty="0" smtClean="0">
                <a:solidFill>
                  <a:srgbClr val="002060"/>
                </a:solidFill>
                <a:latin typeface="Adobe Garamond Pro Bold" pitchFamily="18" charset="-94"/>
              </a:rPr>
              <a:t>“</a:t>
            </a:r>
            <a:r>
              <a:rPr lang="tr-TR" sz="2400" b="1" dirty="0" err="1" smtClean="0">
                <a:solidFill>
                  <a:srgbClr val="002060"/>
                </a:solidFill>
                <a:latin typeface="Bradley Hand ITC" panose="03070402050302030203" pitchFamily="66" charset="0"/>
              </a:rPr>
              <a:t>B</a:t>
            </a:r>
            <a:r>
              <a:rPr lang="en-GB" sz="2400" b="1" dirty="0" err="1" smtClean="0">
                <a:solidFill>
                  <a:srgbClr val="002060"/>
                </a:solidFill>
                <a:latin typeface="Bradley Hand ITC" panose="03070402050302030203" pitchFamily="66" charset="0"/>
              </a:rPr>
              <a:t>ir</a:t>
            </a:r>
            <a:r>
              <a:rPr lang="en-GB" sz="2400" b="1" dirty="0" smtClean="0">
                <a:solidFill>
                  <a:srgbClr val="002060"/>
                </a:solidFill>
                <a:latin typeface="Bradley Hand ITC" panose="03070402050302030203" pitchFamily="66" charset="0"/>
              </a:rPr>
              <a:t> yada </a:t>
            </a:r>
            <a:r>
              <a:rPr lang="en-GB" sz="2400" b="1" dirty="0" err="1">
                <a:solidFill>
                  <a:srgbClr val="002060"/>
                </a:solidFill>
                <a:latin typeface="Bradley Hand ITC" panose="03070402050302030203" pitchFamily="66" charset="0"/>
              </a:rPr>
              <a:t>daha</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fazla</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öğrencinin</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bir</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başka</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öğrenciye</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mağdura</a:t>
            </a:r>
            <a:r>
              <a:rPr lang="en-GB" sz="2400" b="1" dirty="0">
                <a:solidFill>
                  <a:srgbClr val="002060"/>
                </a:solidFill>
                <a:latin typeface="Bradley Hand ITC" panose="03070402050302030203" pitchFamily="66" charset="0"/>
              </a:rPr>
              <a:t>)  </a:t>
            </a:r>
            <a:r>
              <a:rPr lang="en-GB" sz="2400" b="1" u="sng" dirty="0" err="1">
                <a:solidFill>
                  <a:srgbClr val="002060"/>
                </a:solidFill>
                <a:latin typeface="Bradley Hand ITC" panose="03070402050302030203" pitchFamily="66" charset="0"/>
              </a:rPr>
              <a:t>sürekli</a:t>
            </a:r>
            <a:r>
              <a:rPr lang="en-GB" sz="2400" b="1" u="sng" dirty="0">
                <a:solidFill>
                  <a:srgbClr val="002060"/>
                </a:solidFill>
                <a:latin typeface="Bradley Hand ITC" panose="03070402050302030203" pitchFamily="66" charset="0"/>
              </a:rPr>
              <a:t> </a:t>
            </a:r>
            <a:r>
              <a:rPr lang="en-GB" sz="2400" b="1" u="sng" dirty="0" err="1">
                <a:solidFill>
                  <a:srgbClr val="002060"/>
                </a:solidFill>
                <a:latin typeface="Bradley Hand ITC" panose="03070402050302030203" pitchFamily="66" charset="0"/>
              </a:rPr>
              <a:t>olarak</a:t>
            </a:r>
            <a:r>
              <a:rPr lang="en-GB" sz="2400" b="1" dirty="0">
                <a:solidFill>
                  <a:srgbClr val="002060"/>
                </a:solidFill>
                <a:latin typeface="Bradley Hand ITC" panose="03070402050302030203" pitchFamily="66" charset="0"/>
              </a:rPr>
              <a:t> </a:t>
            </a:r>
            <a:r>
              <a:rPr lang="en-GB" sz="2400" b="1" u="sng" dirty="0" err="1">
                <a:solidFill>
                  <a:srgbClr val="002060"/>
                </a:solidFill>
                <a:latin typeface="Bradley Hand ITC" panose="03070402050302030203" pitchFamily="66" charset="0"/>
              </a:rPr>
              <a:t>olumsuz</a:t>
            </a:r>
            <a:r>
              <a:rPr lang="en-GB" sz="2400" b="1" u="sng" dirty="0">
                <a:solidFill>
                  <a:srgbClr val="002060"/>
                </a:solidFill>
                <a:latin typeface="Bradley Hand ITC" panose="03070402050302030203" pitchFamily="66" charset="0"/>
              </a:rPr>
              <a:t> </a:t>
            </a:r>
            <a:r>
              <a:rPr lang="en-GB" sz="2400" b="1" u="sng" dirty="0" err="1">
                <a:solidFill>
                  <a:srgbClr val="002060"/>
                </a:solidFill>
                <a:latin typeface="Bradley Hand ITC" panose="03070402050302030203" pitchFamily="66" charset="0"/>
              </a:rPr>
              <a:t>eylemlerde</a:t>
            </a:r>
            <a:r>
              <a:rPr lang="en-GB" sz="2400" b="1" dirty="0">
                <a:solidFill>
                  <a:srgbClr val="002060"/>
                </a:solidFill>
                <a:latin typeface="Bradley Hand ITC" panose="03070402050302030203" pitchFamily="66" charset="0"/>
              </a:rPr>
              <a:t> </a:t>
            </a:r>
            <a:r>
              <a:rPr lang="en-GB" sz="2400" b="1" dirty="0" err="1">
                <a:solidFill>
                  <a:srgbClr val="002060"/>
                </a:solidFill>
                <a:latin typeface="Bradley Hand ITC" panose="03070402050302030203" pitchFamily="66" charset="0"/>
              </a:rPr>
              <a:t>bulunması”dır</a:t>
            </a:r>
            <a:r>
              <a:rPr lang="en-GB" sz="2400" b="1" dirty="0">
                <a:solidFill>
                  <a:srgbClr val="002060"/>
                </a:solidFill>
                <a:latin typeface="Bradley Hand ITC" panose="03070402050302030203" pitchFamily="66" charset="0"/>
              </a:rPr>
              <a:t>.</a:t>
            </a:r>
            <a:endParaRPr lang="tr-TR" sz="2400" b="1" dirty="0">
              <a:solidFill>
                <a:srgbClr val="002060"/>
              </a:solidFill>
              <a:latin typeface="Bradley Hand ITC" panose="03070402050302030203" pitchFamily="66" charset="0"/>
            </a:endParaRPr>
          </a:p>
        </p:txBody>
      </p:sp>
    </p:spTree>
    <p:extLst>
      <p:ext uri="{BB962C8B-B14F-4D97-AF65-F5344CB8AC3E}">
        <p14:creationId xmlns:p14="http://schemas.microsoft.com/office/powerpoint/2010/main" xmlns="" val="13462552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354569"/>
            <a:ext cx="8964488" cy="4852610"/>
          </a:xfrm>
          <a:prstGeom prst="rect">
            <a:avLst/>
          </a:prstGeom>
        </p:spPr>
        <p:txBody>
          <a:bodyPr wrap="square">
            <a:spAutoFit/>
          </a:bodyPr>
          <a:lstStyle/>
          <a:p>
            <a:pPr indent="28575" algn="just">
              <a:lnSpc>
                <a:spcPct val="115000"/>
              </a:lnSpc>
              <a:spcAft>
                <a:spcPts val="1000"/>
              </a:spcAft>
            </a:pPr>
            <a:r>
              <a:rPr lang="tr-TR" sz="2400" b="1" u="sng" dirty="0" smtClean="0">
                <a:solidFill>
                  <a:srgbClr val="C00000"/>
                </a:solidFill>
                <a:latin typeface="Bradley Hand ITC" panose="03070402050302030203" pitchFamily="66" charset="0"/>
                <a:ea typeface="Times New Roman"/>
                <a:cs typeface="Times New Roman"/>
              </a:rPr>
              <a:t>Farklı Zorbalık </a:t>
            </a:r>
            <a:r>
              <a:rPr lang="tr-TR" sz="2400" b="1" u="sng" dirty="0">
                <a:solidFill>
                  <a:srgbClr val="C00000"/>
                </a:solidFill>
                <a:latin typeface="Bradley Hand ITC" panose="03070402050302030203" pitchFamily="66" charset="0"/>
                <a:ea typeface="Times New Roman"/>
                <a:cs typeface="Times New Roman"/>
              </a:rPr>
              <a:t>tanımlarında bulunan ortak </a:t>
            </a:r>
            <a:r>
              <a:rPr lang="tr-TR" sz="2400" b="1" u="sng" dirty="0" smtClean="0">
                <a:solidFill>
                  <a:srgbClr val="C00000"/>
                </a:solidFill>
                <a:latin typeface="Bradley Hand ITC" panose="03070402050302030203" pitchFamily="66" charset="0"/>
                <a:ea typeface="Times New Roman"/>
                <a:cs typeface="Times New Roman"/>
              </a:rPr>
              <a:t>noktalar;</a:t>
            </a:r>
            <a:endParaRPr lang="tr-TR" sz="2400" b="1" u="sng" dirty="0">
              <a:solidFill>
                <a:srgbClr val="C00000"/>
              </a:solidFill>
              <a:latin typeface="Bradley Hand ITC" panose="03070402050302030203" pitchFamily="66" charset="0"/>
              <a:ea typeface="Calibri"/>
              <a:cs typeface="Times New Roman"/>
            </a:endParaRPr>
          </a:p>
          <a:p>
            <a:pPr marL="342900" lvl="0" indent="-342900" algn="just">
              <a:lnSpc>
                <a:spcPct val="115000"/>
              </a:lnSpc>
              <a:spcAft>
                <a:spcPts val="1000"/>
              </a:spcAft>
              <a:buFont typeface="+mj-lt"/>
              <a:buAutoNum type="arabicPeriod"/>
              <a:tabLst>
                <a:tab pos="457200" algn="l"/>
              </a:tabLst>
            </a:pPr>
            <a:r>
              <a:rPr lang="tr-TR" sz="2400" b="1" dirty="0">
                <a:solidFill>
                  <a:srgbClr val="002060"/>
                </a:solidFill>
                <a:latin typeface="Bradley Hand ITC" panose="03070402050302030203" pitchFamily="66" charset="0"/>
                <a:ea typeface="Times New Roman"/>
                <a:cs typeface="Times New Roman"/>
              </a:rPr>
              <a:t>Zorbalık, bilinçli ve kasıtlı olarak yapılan ve kurbana fiziksel, zihinsel, sosyal ya da psikolojik zarar verme amacı güden söz ve eylemleri içerir.</a:t>
            </a:r>
            <a:endParaRPr lang="tr-TR" sz="2400" b="1" dirty="0">
              <a:solidFill>
                <a:srgbClr val="002060"/>
              </a:solidFill>
              <a:latin typeface="Bradley Hand ITC" panose="03070402050302030203" pitchFamily="66" charset="0"/>
              <a:ea typeface="Calibri"/>
              <a:cs typeface="Times New Roman"/>
            </a:endParaRPr>
          </a:p>
          <a:p>
            <a:pPr marL="342900" lvl="0" indent="-342900" algn="just">
              <a:lnSpc>
                <a:spcPct val="115000"/>
              </a:lnSpc>
              <a:spcAft>
                <a:spcPts val="1000"/>
              </a:spcAft>
              <a:buFont typeface="+mj-lt"/>
              <a:buAutoNum type="arabicPeriod"/>
              <a:tabLst>
                <a:tab pos="457200" algn="l"/>
              </a:tabLst>
            </a:pPr>
            <a:r>
              <a:rPr lang="tr-TR" sz="2400" b="1" dirty="0">
                <a:solidFill>
                  <a:srgbClr val="002060"/>
                </a:solidFill>
                <a:latin typeface="Bradley Hand ITC" panose="03070402050302030203" pitchFamily="66" charset="0"/>
                <a:ea typeface="Times New Roman"/>
                <a:cs typeface="Times New Roman"/>
              </a:rPr>
              <a:t>Zorbalığın belli bir süre tekrarlama özelliği vardır.</a:t>
            </a:r>
            <a:endParaRPr lang="tr-TR" sz="2400" b="1" dirty="0">
              <a:solidFill>
                <a:srgbClr val="002060"/>
              </a:solidFill>
              <a:latin typeface="Bradley Hand ITC" panose="03070402050302030203" pitchFamily="66" charset="0"/>
              <a:ea typeface="Calibri"/>
              <a:cs typeface="Times New Roman"/>
            </a:endParaRPr>
          </a:p>
          <a:p>
            <a:pPr marL="342900" lvl="0" indent="-342900" algn="just">
              <a:lnSpc>
                <a:spcPct val="115000"/>
              </a:lnSpc>
              <a:spcAft>
                <a:spcPts val="1000"/>
              </a:spcAft>
              <a:buFont typeface="+mj-lt"/>
              <a:buAutoNum type="arabicPeriod"/>
              <a:tabLst>
                <a:tab pos="457200" algn="l"/>
              </a:tabLst>
            </a:pPr>
            <a:r>
              <a:rPr lang="tr-TR" sz="2400" b="1" dirty="0">
                <a:solidFill>
                  <a:srgbClr val="002060"/>
                </a:solidFill>
                <a:latin typeface="Bradley Hand ITC" panose="03070402050302030203" pitchFamily="66" charset="0"/>
                <a:ea typeface="Times New Roman"/>
                <a:cs typeface="Times New Roman"/>
              </a:rPr>
              <a:t>Kurban kendini koruyamayacak ve savunamayacak durumdadır.</a:t>
            </a:r>
            <a:endParaRPr lang="tr-TR" sz="2400" b="1" dirty="0">
              <a:solidFill>
                <a:srgbClr val="002060"/>
              </a:solidFill>
              <a:latin typeface="Bradley Hand ITC" panose="03070402050302030203" pitchFamily="66" charset="0"/>
              <a:ea typeface="Calibri"/>
              <a:cs typeface="Times New Roman"/>
            </a:endParaRPr>
          </a:p>
          <a:p>
            <a:pPr marL="342900" lvl="0" indent="-342900" algn="just">
              <a:lnSpc>
                <a:spcPct val="115000"/>
              </a:lnSpc>
              <a:spcAft>
                <a:spcPts val="1000"/>
              </a:spcAft>
              <a:buFont typeface="+mj-lt"/>
              <a:buAutoNum type="arabicPeriod"/>
              <a:tabLst>
                <a:tab pos="457200" algn="l"/>
              </a:tabLst>
            </a:pPr>
            <a:r>
              <a:rPr lang="tr-TR" sz="2400" b="1" dirty="0">
                <a:solidFill>
                  <a:srgbClr val="002060"/>
                </a:solidFill>
                <a:latin typeface="Bradley Hand ITC" panose="03070402050302030203" pitchFamily="66" charset="0"/>
                <a:ea typeface="Times New Roman"/>
                <a:cs typeface="Times New Roman"/>
              </a:rPr>
              <a:t>Zorbalar eylemlerini bireysel ya da grupla yapabildikleri gibi, kurbanlar da bu eylemlerden bireysel ya da grup olarak zarar görebilirler</a:t>
            </a:r>
            <a:r>
              <a:rPr lang="tr-TR" sz="2400" b="1" dirty="0" smtClean="0">
                <a:solidFill>
                  <a:srgbClr val="002060"/>
                </a:solidFill>
                <a:latin typeface="Bradley Hand ITC" panose="03070402050302030203" pitchFamily="66" charset="0"/>
                <a:ea typeface="Times New Roman"/>
                <a:cs typeface="Times New Roman"/>
              </a:rPr>
              <a:t>.</a:t>
            </a:r>
            <a:endParaRPr lang="tr-TR" sz="2400" b="1" dirty="0">
              <a:solidFill>
                <a:srgbClr val="002060"/>
              </a:solidFill>
              <a:latin typeface="Bradley Hand ITC" panose="03070402050302030203" pitchFamily="66" charset="0"/>
              <a:ea typeface="Calibri"/>
              <a:cs typeface="Times New Roman"/>
            </a:endParaRPr>
          </a:p>
        </p:txBody>
      </p:sp>
    </p:spTree>
    <p:extLst>
      <p:ext uri="{BB962C8B-B14F-4D97-AF65-F5344CB8AC3E}">
        <p14:creationId xmlns:p14="http://schemas.microsoft.com/office/powerpoint/2010/main" xmlns="" val="3750544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a:bodyPr>
          <a:lstStyle/>
          <a:p>
            <a:pPr marL="0" indent="0" algn="ctr">
              <a:buNone/>
            </a:pPr>
            <a:endParaRPr lang="tr-TR" sz="3600" dirty="0" smtClean="0">
              <a:solidFill>
                <a:schemeClr val="accent2">
                  <a:lumMod val="75000"/>
                </a:schemeClr>
              </a:solidFill>
              <a:effectLst>
                <a:outerShdw blurRad="38100" dist="38100" dir="2700000" algn="tl">
                  <a:srgbClr val="000000">
                    <a:alpha val="43137"/>
                  </a:srgbClr>
                </a:outerShdw>
              </a:effectLst>
              <a:latin typeface="Adobe Garamond Pro Bold" pitchFamily="18" charset="-94"/>
            </a:endParaRPr>
          </a:p>
          <a:p>
            <a:pPr marL="0" indent="0" algn="ctr">
              <a:buNone/>
            </a:pPr>
            <a:endParaRPr lang="tr-TR" sz="3600" dirty="0">
              <a:solidFill>
                <a:schemeClr val="accent2">
                  <a:lumMod val="75000"/>
                </a:schemeClr>
              </a:solidFill>
              <a:effectLst>
                <a:outerShdw blurRad="38100" dist="38100" dir="2700000" algn="tl">
                  <a:srgbClr val="000000">
                    <a:alpha val="43137"/>
                  </a:srgbClr>
                </a:outerShdw>
              </a:effectLst>
              <a:latin typeface="Adobe Garamond Pro Bold" pitchFamily="18" charset="-94"/>
            </a:endParaRPr>
          </a:p>
          <a:p>
            <a:pPr marL="0" indent="0" algn="ctr">
              <a:buNone/>
            </a:pPr>
            <a:endParaRPr lang="tr-TR" sz="3600" dirty="0" smtClean="0">
              <a:solidFill>
                <a:schemeClr val="accent2">
                  <a:lumMod val="75000"/>
                </a:schemeClr>
              </a:solidFill>
              <a:effectLst>
                <a:outerShdw blurRad="38100" dist="38100" dir="2700000" algn="tl">
                  <a:srgbClr val="000000">
                    <a:alpha val="43137"/>
                  </a:srgbClr>
                </a:outerShdw>
              </a:effectLst>
              <a:latin typeface="Adobe Garamond Pro Bold" pitchFamily="18" charset="-94"/>
            </a:endParaRPr>
          </a:p>
          <a:p>
            <a:pPr marL="0" indent="0" algn="ctr">
              <a:buNone/>
            </a:pPr>
            <a:r>
              <a:rPr lang="tr-TR" sz="3600" b="1" dirty="0" smtClean="0">
                <a:solidFill>
                  <a:schemeClr val="accent2">
                    <a:lumMod val="75000"/>
                  </a:schemeClr>
                </a:solidFill>
                <a:effectLst>
                  <a:outerShdw blurRad="38100" dist="38100" dir="2700000" algn="tl">
                    <a:srgbClr val="000000">
                      <a:alpha val="43137"/>
                    </a:srgbClr>
                  </a:outerShdw>
                </a:effectLst>
                <a:latin typeface="Bradley Hand ITC" panose="03070402050302030203" pitchFamily="66" charset="0"/>
              </a:rPr>
              <a:t>Akran zorbalığının çeşitleri</a:t>
            </a:r>
          </a:p>
          <a:p>
            <a:pPr marL="0" indent="0" algn="ctr">
              <a:buNone/>
            </a:pPr>
            <a:endParaRPr lang="tr-TR" sz="3600" b="1" dirty="0">
              <a:solidFill>
                <a:schemeClr val="accent2">
                  <a:lumMod val="75000"/>
                </a:schemeClr>
              </a:solidFill>
              <a:effectLst>
                <a:outerShdw blurRad="38100" dist="38100" dir="2700000" algn="tl">
                  <a:srgbClr val="000000">
                    <a:alpha val="43137"/>
                  </a:srgbClr>
                </a:outerShdw>
              </a:effectLst>
              <a:latin typeface="Bradley Hand ITC" panose="03070402050302030203" pitchFamily="66" charset="0"/>
            </a:endParaRPr>
          </a:p>
        </p:txBody>
      </p:sp>
      <p:pic>
        <p:nvPicPr>
          <p:cNvPr id="1026" name="Picture 2" descr="C:\Users\bb\Desktop\images (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1" y="3212976"/>
            <a:ext cx="3744417" cy="288032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bb\Desktop\images (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1" y="3727704"/>
            <a:ext cx="4571999" cy="295232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bb\Desktop\images (6).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51521" y="116633"/>
            <a:ext cx="3384376" cy="1656184"/>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bb\Desktop\akran-zorbaligi_1.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067943" y="116634"/>
            <a:ext cx="4896545" cy="20162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17854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552728"/>
          </a:xfrm>
        </p:spPr>
        <p:txBody>
          <a:bodyPr/>
          <a:lstStyle/>
          <a:p>
            <a:pPr marL="0" indent="0">
              <a:buNone/>
            </a:pPr>
            <a:endParaRPr lang="tr-TR" u="sng" dirty="0" smtClean="0">
              <a:solidFill>
                <a:schemeClr val="accent2">
                  <a:lumMod val="75000"/>
                </a:schemeClr>
              </a:solidFill>
              <a:latin typeface="Adobe Garamond Pro Bold" pitchFamily="18" charset="-94"/>
            </a:endParaRPr>
          </a:p>
          <a:p>
            <a:pPr marL="0" indent="0">
              <a:buNone/>
            </a:pPr>
            <a:r>
              <a:rPr lang="tr-TR" b="1" u="sng" dirty="0" smtClean="0">
                <a:solidFill>
                  <a:schemeClr val="accent2">
                    <a:lumMod val="75000"/>
                  </a:schemeClr>
                </a:solidFill>
                <a:latin typeface="Bradley Hand ITC" panose="03070402050302030203" pitchFamily="66" charset="0"/>
              </a:rPr>
              <a:t>Fiziksel </a:t>
            </a:r>
            <a:r>
              <a:rPr lang="tr-TR" b="1" u="sng" dirty="0">
                <a:solidFill>
                  <a:schemeClr val="accent2">
                    <a:lumMod val="75000"/>
                  </a:schemeClr>
                </a:solidFill>
                <a:latin typeface="Bradley Hand ITC" panose="03070402050302030203" pitchFamily="66" charset="0"/>
              </a:rPr>
              <a:t>zorbalık</a:t>
            </a:r>
            <a:r>
              <a:rPr lang="tr-TR" b="1" dirty="0">
                <a:solidFill>
                  <a:srgbClr val="333333"/>
                </a:solidFill>
                <a:latin typeface="Bradley Hand ITC" panose="03070402050302030203" pitchFamily="66" charset="0"/>
              </a:rPr>
              <a:t>; vurmak , itmek, </a:t>
            </a:r>
            <a:r>
              <a:rPr lang="tr-TR" b="1" dirty="0" smtClean="0">
                <a:solidFill>
                  <a:srgbClr val="333333"/>
                </a:solidFill>
                <a:latin typeface="Bradley Hand ITC" panose="03070402050302030203" pitchFamily="66" charset="0"/>
              </a:rPr>
              <a:t>tekme atma.</a:t>
            </a:r>
          </a:p>
        </p:txBody>
      </p:sp>
      <p:pic>
        <p:nvPicPr>
          <p:cNvPr id="4" name="Picture 2" descr="http://www.trabzonhaber.com.tr/images/haberler/korkutan_istatistik_h2599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47664" y="1988840"/>
            <a:ext cx="5976663" cy="44644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577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lstStyle/>
          <a:p>
            <a:pPr marL="0" lvl="0" indent="0">
              <a:buNone/>
            </a:pPr>
            <a:r>
              <a:rPr lang="tr-TR" b="1" u="sng" dirty="0">
                <a:solidFill>
                  <a:srgbClr val="C0504D">
                    <a:lumMod val="75000"/>
                  </a:srgbClr>
                </a:solidFill>
                <a:latin typeface="Bradley Hand ITC" panose="03070402050302030203" pitchFamily="66" charset="0"/>
              </a:rPr>
              <a:t>Sözel zorbalık; </a:t>
            </a:r>
            <a:r>
              <a:rPr lang="tr-TR" b="1" dirty="0">
                <a:solidFill>
                  <a:srgbClr val="333333"/>
                </a:solidFill>
                <a:latin typeface="Bradley Hand ITC" panose="03070402050302030203" pitchFamily="66" charset="0"/>
              </a:rPr>
              <a:t>korkutmak, hakaret etmek, utandırmak, susturmak, bağırmak, lakap </a:t>
            </a:r>
            <a:r>
              <a:rPr lang="tr-TR" b="1" dirty="0" smtClean="0">
                <a:solidFill>
                  <a:srgbClr val="333333"/>
                </a:solidFill>
                <a:latin typeface="Bradley Hand ITC" panose="03070402050302030203" pitchFamily="66" charset="0"/>
              </a:rPr>
              <a:t>takmak, tehdit etmek, gözdağı vermek. </a:t>
            </a:r>
            <a:endParaRPr lang="tr-TR" b="1" dirty="0">
              <a:solidFill>
                <a:srgbClr val="333333"/>
              </a:solidFill>
              <a:latin typeface="Bradley Hand ITC" panose="03070402050302030203" pitchFamily="66" charset="0"/>
            </a:endParaRPr>
          </a:p>
          <a:p>
            <a:pPr marL="0" indent="0">
              <a:buNone/>
            </a:pPr>
            <a:endParaRPr lang="tr-TR" dirty="0"/>
          </a:p>
        </p:txBody>
      </p:sp>
      <p:pic>
        <p:nvPicPr>
          <p:cNvPr id="4" name="Picture 2" descr="http://img.anneboyutu.com/imgArticle/big/276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9460" y="2420888"/>
            <a:ext cx="5796876" cy="34563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657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lstStyle/>
          <a:p>
            <a:pPr marL="0" lvl="0" indent="0">
              <a:buNone/>
            </a:pPr>
            <a:r>
              <a:rPr lang="tr-TR" b="1" u="sng" dirty="0">
                <a:solidFill>
                  <a:srgbClr val="C0504D">
                    <a:lumMod val="75000"/>
                  </a:srgbClr>
                </a:solidFill>
                <a:latin typeface="Bradley Hand ITC" panose="03070402050302030203" pitchFamily="66" charset="0"/>
              </a:rPr>
              <a:t>Dolaylı </a:t>
            </a:r>
            <a:r>
              <a:rPr lang="tr-TR" b="1" u="sng" dirty="0" err="1" smtClean="0">
                <a:solidFill>
                  <a:srgbClr val="C0504D">
                    <a:lumMod val="75000"/>
                  </a:srgbClr>
                </a:solidFill>
                <a:latin typeface="Bradley Hand ITC" panose="03070402050302030203" pitchFamily="66" charset="0"/>
              </a:rPr>
              <a:t>zorbalık,Buna</a:t>
            </a:r>
            <a:r>
              <a:rPr lang="tr-TR" b="1" u="sng" dirty="0" smtClean="0">
                <a:solidFill>
                  <a:srgbClr val="C0504D">
                    <a:lumMod val="75000"/>
                  </a:srgbClr>
                </a:solidFill>
                <a:latin typeface="Bradley Hand ITC" panose="03070402050302030203" pitchFamily="66" charset="0"/>
              </a:rPr>
              <a:t> Duygusal Zorbalıkta diyebiliriz; </a:t>
            </a:r>
            <a:r>
              <a:rPr lang="tr-TR" b="1" dirty="0" smtClean="0">
                <a:solidFill>
                  <a:srgbClr val="333333"/>
                </a:solidFill>
                <a:latin typeface="Bradley Hand ITC" panose="03070402050302030203" pitchFamily="66" charset="0"/>
              </a:rPr>
              <a:t>arkadaş </a:t>
            </a:r>
            <a:r>
              <a:rPr lang="tr-TR" b="1" dirty="0">
                <a:solidFill>
                  <a:srgbClr val="333333"/>
                </a:solidFill>
                <a:latin typeface="Bradley Hand ITC" panose="03070402050302030203" pitchFamily="66" charset="0"/>
              </a:rPr>
              <a:t>ilişkilerini bozmak, gruptan dışlamak, görmemezlikten gelmek, dedikodu yapmaktır. </a:t>
            </a:r>
            <a:r>
              <a:rPr lang="tr-TR" b="1" dirty="0">
                <a:solidFill>
                  <a:prstClr val="black"/>
                </a:solidFill>
                <a:latin typeface="Bradley Hand ITC" panose="03070402050302030203" pitchFamily="66" charset="0"/>
              </a:rPr>
              <a:t/>
            </a:r>
            <a:br>
              <a:rPr lang="tr-TR" b="1" dirty="0">
                <a:solidFill>
                  <a:prstClr val="black"/>
                </a:solidFill>
                <a:latin typeface="Bradley Hand ITC" panose="03070402050302030203" pitchFamily="66" charset="0"/>
              </a:rPr>
            </a:br>
            <a:r>
              <a:rPr lang="tr-TR" dirty="0">
                <a:solidFill>
                  <a:srgbClr val="333333"/>
                </a:solidFill>
                <a:latin typeface="Adobe Garamond Pro Bold" pitchFamily="18" charset="-94"/>
              </a:rPr>
              <a:t> </a:t>
            </a:r>
            <a:endParaRPr lang="tr-TR" dirty="0">
              <a:solidFill>
                <a:prstClr val="black"/>
              </a:solidFill>
              <a:latin typeface="Adobe Garamond Pro Bold" pitchFamily="18" charset="-94"/>
            </a:endParaRPr>
          </a:p>
          <a:p>
            <a:pPr marL="0" indent="0">
              <a:buNone/>
            </a:pPr>
            <a:endParaRPr lang="tr-TR" dirty="0"/>
          </a:p>
        </p:txBody>
      </p:sp>
      <p:pic>
        <p:nvPicPr>
          <p:cNvPr id="1026" name="Picture 2" descr="C:\Users\bb\Desktop\imag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2132856"/>
            <a:ext cx="6912768" cy="47251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98383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Dijital Noktalar">
  <a:themeElements>
    <a:clrScheme name="Dijital Noktalar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jital Noktala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lnDef>
  </a:objectDefaults>
  <a:extraClrSchemeLst>
    <a:extraClrScheme>
      <a:clrScheme name="Dijital Noktalar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jital Noktalar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jital Noktalar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jital Noktalar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jital Noktalar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jital Noktalar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jital Noktalar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jital Noktalar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jital Noktalar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703</Words>
  <Application>Microsoft Office PowerPoint</Application>
  <PresentationFormat>Ekran Gösterisi (4:3)</PresentationFormat>
  <Paragraphs>152</Paragraphs>
  <Slides>27</Slides>
  <Notes>4</Notes>
  <HiddenSlides>0</HiddenSlides>
  <MMClips>1</MMClips>
  <ScaleCrop>false</ScaleCrop>
  <HeadingPairs>
    <vt:vector size="4" baseType="variant">
      <vt:variant>
        <vt:lpstr>Tema</vt:lpstr>
      </vt:variant>
      <vt:variant>
        <vt:i4>5</vt:i4>
      </vt:variant>
      <vt:variant>
        <vt:lpstr>Slayt Başlıkları</vt:lpstr>
      </vt:variant>
      <vt:variant>
        <vt:i4>27</vt:i4>
      </vt:variant>
    </vt:vector>
  </HeadingPairs>
  <TitlesOfParts>
    <vt:vector size="32" baseType="lpstr">
      <vt:lpstr>Ofis Teması</vt:lpstr>
      <vt:lpstr>Office Teması</vt:lpstr>
      <vt:lpstr>3_Office Teması</vt:lpstr>
      <vt:lpstr>4_Office Teması</vt:lpstr>
      <vt:lpstr>1_Dijital Noktalar</vt:lpstr>
      <vt:lpstr>AKRAN ZORBALIĞI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ZORBALIĞI</dc:title>
  <dc:creator>bb</dc:creator>
  <cp:lastModifiedBy>Fatih</cp:lastModifiedBy>
  <cp:revision>79</cp:revision>
  <dcterms:created xsi:type="dcterms:W3CDTF">2017-02-07T06:57:31Z</dcterms:created>
  <dcterms:modified xsi:type="dcterms:W3CDTF">2017-02-22T18:38:04Z</dcterms:modified>
</cp:coreProperties>
</file>